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7"/>
  </p:notesMasterIdLst>
  <p:sldIdLst>
    <p:sldId id="256" r:id="rId5"/>
    <p:sldId id="258" r:id="rId6"/>
    <p:sldId id="259" r:id="rId7"/>
    <p:sldId id="262" r:id="rId8"/>
    <p:sldId id="260" r:id="rId9"/>
    <p:sldId id="264" r:id="rId10"/>
    <p:sldId id="265" r:id="rId11"/>
    <p:sldId id="588" r:id="rId12"/>
    <p:sldId id="267" r:id="rId13"/>
    <p:sldId id="269" r:id="rId14"/>
    <p:sldId id="270" r:id="rId15"/>
    <p:sldId id="582" r:id="rId16"/>
    <p:sldId id="583" r:id="rId17"/>
    <p:sldId id="579" r:id="rId18"/>
    <p:sldId id="587" r:id="rId19"/>
    <p:sldId id="592" r:id="rId20"/>
    <p:sldId id="595" r:id="rId21"/>
    <p:sldId id="589" r:id="rId22"/>
    <p:sldId id="590" r:id="rId23"/>
    <p:sldId id="591" r:id="rId24"/>
    <p:sldId id="593" r:id="rId25"/>
    <p:sldId id="594" r:id="rId26"/>
  </p:sldIdLst>
  <p:sldSz cx="9144000" cy="5143500" type="screen16x9"/>
  <p:notesSz cx="6858000" cy="9144000"/>
  <p:embeddedFontLst>
    <p:embeddedFont>
      <p:font typeface="Concert One" pitchFamily="2" charset="0"/>
      <p:regular r:id="rId28"/>
    </p:embeddedFont>
    <p:embeddedFont>
      <p:font typeface="Nunito Sans Light" pitchFamily="2" charset="0"/>
      <p:regular r:id="rId29"/>
      <p:italic r:id="rId30"/>
    </p:embeddedFont>
    <p:embeddedFont>
      <p:font typeface="Roboto Mono Medium" panose="00000009000000000000" pitchFamily="49"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D5F12-A40C-2699-2046-ABB55840CC76}" name="emily.wilcox@gnb.ca" initials="em" userId="S::urn:spo:guest#emily.wilcox@gnb.ca::" providerId="AD"/>
  <p188:author id="{85E5D612-7051-8359-3865-B4E0C13E583B}" name="Trina Stanford" initials="TS" userId="S::t.stanford@ccdf.ca::3eee52b2-e90b-48c6-a85d-26c1211d16bf" providerId="AD"/>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3E2"/>
    <a:srgbClr val="C6CFEC"/>
    <a:srgbClr val="DBD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70" autoAdjust="0"/>
  </p:normalViewPr>
  <p:slideViewPr>
    <p:cSldViewPr snapToGrid="0">
      <p:cViewPr varScale="1">
        <p:scale>
          <a:sx n="91" d="100"/>
          <a:sy n="91" d="100"/>
        </p:scale>
        <p:origin x="21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679F1892-F8DF-445B-806E-E5FF903E3352}"/>
    <pc:docChg chg="undo custSel modSld">
      <pc:chgData name="Emily Worthen" userId="709f8fea-2bbb-4230-ae79-fb48f1fa27db" providerId="ADAL" clId="{679F1892-F8DF-445B-806E-E5FF903E3352}" dt="2025-01-14T19:22:19.204" v="97" actId="20577"/>
      <pc:docMkLst>
        <pc:docMk/>
      </pc:docMkLst>
      <pc:sldChg chg="modNotesTx">
        <pc:chgData name="Emily Worthen" userId="709f8fea-2bbb-4230-ae79-fb48f1fa27db" providerId="ADAL" clId="{679F1892-F8DF-445B-806E-E5FF903E3352}" dt="2025-01-08T16:00:32.948" v="67" actId="20577"/>
        <pc:sldMkLst>
          <pc:docMk/>
          <pc:sldMk cId="0" sldId="259"/>
        </pc:sldMkLst>
      </pc:sldChg>
      <pc:sldChg chg="addSp delSp modSp mod delAnim modAnim">
        <pc:chgData name="Emily Worthen" userId="709f8fea-2bbb-4230-ae79-fb48f1fa27db" providerId="ADAL" clId="{679F1892-F8DF-445B-806E-E5FF903E3352}" dt="2025-01-08T13:58:02.606" v="5" actId="1076"/>
        <pc:sldMkLst>
          <pc:docMk/>
          <pc:sldMk cId="0" sldId="262"/>
        </pc:sldMkLst>
        <pc:picChg chg="add mod">
          <ac:chgData name="Emily Worthen" userId="709f8fea-2bbb-4230-ae79-fb48f1fa27db" providerId="ADAL" clId="{679F1892-F8DF-445B-806E-E5FF903E3352}" dt="2025-01-08T13:58:02.606" v="5" actId="1076"/>
          <ac:picMkLst>
            <pc:docMk/>
            <pc:sldMk cId="0" sldId="262"/>
            <ac:picMk id="3" creationId="{1FDAFB16-45DB-A6BB-0EB1-9DA91FF5796F}"/>
          </ac:picMkLst>
        </pc:picChg>
      </pc:sldChg>
      <pc:sldChg chg="modSp modNotesTx">
        <pc:chgData name="Emily Worthen" userId="709f8fea-2bbb-4230-ae79-fb48f1fa27db" providerId="ADAL" clId="{679F1892-F8DF-445B-806E-E5FF903E3352}" dt="2025-01-08T15:51:14.588" v="66" actId="20577"/>
        <pc:sldMkLst>
          <pc:docMk/>
          <pc:sldMk cId="0" sldId="264"/>
        </pc:sldMkLst>
        <pc:spChg chg="mod">
          <ac:chgData name="Emily Worthen" userId="709f8fea-2bbb-4230-ae79-fb48f1fa27db" providerId="ADAL" clId="{679F1892-F8DF-445B-806E-E5FF903E3352}" dt="2025-01-08T15:51:14.588" v="66" actId="20577"/>
          <ac:spMkLst>
            <pc:docMk/>
            <pc:sldMk cId="0" sldId="264"/>
            <ac:spMk id="407" creationId="{00000000-0000-0000-0000-000000000000}"/>
          </ac:spMkLst>
        </pc:spChg>
      </pc:sldChg>
      <pc:sldChg chg="modNotesTx">
        <pc:chgData name="Emily Worthen" userId="709f8fea-2bbb-4230-ae79-fb48f1fa27db" providerId="ADAL" clId="{679F1892-F8DF-445B-806E-E5FF903E3352}" dt="2025-01-08T15:50:53.382" v="55"/>
        <pc:sldMkLst>
          <pc:docMk/>
          <pc:sldMk cId="1908485045" sldId="265"/>
        </pc:sldMkLst>
      </pc:sldChg>
      <pc:sldChg chg="addSp delSp modSp mod modNotesTx">
        <pc:chgData name="Emily Worthen" userId="709f8fea-2bbb-4230-ae79-fb48f1fa27db" providerId="ADAL" clId="{679F1892-F8DF-445B-806E-E5FF903E3352}" dt="2025-01-14T19:22:19.204" v="97" actId="20577"/>
        <pc:sldMkLst>
          <pc:docMk/>
          <pc:sldMk cId="2591809543" sldId="582"/>
        </pc:sldMkLst>
        <pc:spChg chg="mod">
          <ac:chgData name="Emily Worthen" userId="709f8fea-2bbb-4230-ae79-fb48f1fa27db" providerId="ADAL" clId="{679F1892-F8DF-445B-806E-E5FF903E3352}" dt="2025-01-14T19:21:11.813" v="69" actId="20577"/>
          <ac:spMkLst>
            <pc:docMk/>
            <pc:sldMk cId="2591809543" sldId="582"/>
            <ac:spMk id="6" creationId="{FC455106-DF49-C963-707D-D0027654F837}"/>
          </ac:spMkLst>
        </pc:spChg>
        <pc:picChg chg="add mod">
          <ac:chgData name="Emily Worthen" userId="709f8fea-2bbb-4230-ae79-fb48f1fa27db" providerId="ADAL" clId="{679F1892-F8DF-445B-806E-E5FF903E3352}" dt="2025-01-08T14:02:32.083" v="10" actId="1076"/>
          <ac:picMkLst>
            <pc:docMk/>
            <pc:sldMk cId="2591809543" sldId="582"/>
            <ac:picMk id="3" creationId="{7F705449-FA4A-5409-1269-5FFDA8930523}"/>
          </ac:picMkLst>
        </pc:picChg>
        <pc:picChg chg="mod">
          <ac:chgData name="Emily Worthen" userId="709f8fea-2bbb-4230-ae79-fb48f1fa27db" providerId="ADAL" clId="{679F1892-F8DF-445B-806E-E5FF903E3352}" dt="2025-01-08T14:02:40.733" v="13" actId="688"/>
          <ac:picMkLst>
            <pc:docMk/>
            <pc:sldMk cId="2591809543" sldId="582"/>
            <ac:picMk id="9" creationId="{447E3D26-96F1-3D9E-7196-B0FF32F5C24A}"/>
          </ac:picMkLst>
        </pc:picChg>
      </pc:sldChg>
      <pc:sldChg chg="addSp delSp modSp mod">
        <pc:chgData name="Emily Worthen" userId="709f8fea-2bbb-4230-ae79-fb48f1fa27db" providerId="ADAL" clId="{679F1892-F8DF-445B-806E-E5FF903E3352}" dt="2025-01-08T14:49:01.441" v="44" actId="1076"/>
        <pc:sldMkLst>
          <pc:docMk/>
          <pc:sldMk cId="545162057" sldId="583"/>
        </pc:sldMkLst>
        <pc:picChg chg="add mod">
          <ac:chgData name="Emily Worthen" userId="709f8fea-2bbb-4230-ae79-fb48f1fa27db" providerId="ADAL" clId="{679F1892-F8DF-445B-806E-E5FF903E3352}" dt="2025-01-08T14:49:01.441" v="44" actId="1076"/>
          <ac:picMkLst>
            <pc:docMk/>
            <pc:sldMk cId="545162057" sldId="583"/>
            <ac:picMk id="8" creationId="{E5B38E8D-530E-D503-F55E-1CEEE686FCDD}"/>
          </ac:picMkLst>
        </pc:picChg>
      </pc:sldChg>
    </pc:docChg>
  </pc:docChgLst>
  <pc:docChgLst>
    <pc:chgData name="Emily Worthen" userId="709f8fea-2bbb-4230-ae79-fb48f1fa27db" providerId="ADAL" clId="{D85033F5-E4CF-419E-A8BC-3F20AA703290}"/>
    <pc:docChg chg="custSel modSld">
      <pc:chgData name="Emily Worthen" userId="709f8fea-2bbb-4230-ae79-fb48f1fa27db" providerId="ADAL" clId="{D85033F5-E4CF-419E-A8BC-3F20AA703290}" dt="2025-02-06T18:59:19.061" v="1" actId="478"/>
      <pc:docMkLst>
        <pc:docMk/>
      </pc:docMkLst>
      <pc:sldChg chg="delSp modSp mod delAnim">
        <pc:chgData name="Emily Worthen" userId="709f8fea-2bbb-4230-ae79-fb48f1fa27db" providerId="ADAL" clId="{D85033F5-E4CF-419E-A8BC-3F20AA703290}" dt="2025-02-06T18:59:19.061" v="1" actId="478"/>
        <pc:sldMkLst>
          <pc:docMk/>
          <pc:sldMk cId="861124218" sldId="588"/>
        </pc:sldMkLst>
        <pc:picChg chg="del mod">
          <ac:chgData name="Emily Worthen" userId="709f8fea-2bbb-4230-ae79-fb48f1fa27db" providerId="ADAL" clId="{D85033F5-E4CF-419E-A8BC-3F20AA703290}" dt="2025-02-06T18:59:19.061" v="1" actId="478"/>
          <ac:picMkLst>
            <pc:docMk/>
            <pc:sldMk cId="861124218" sldId="588"/>
            <ac:picMk id="5" creationId="{08AEECE0-D0F4-F7E0-6117-C069BB19FCAF}"/>
          </ac:picMkLst>
        </pc:picChg>
      </pc:sldChg>
    </pc:docChg>
  </pc:docChgLst>
  <pc:docChgLst>
    <pc:chgData name="Marie-Anne Bédard-Wark" userId="281d6aa4-4963-40b8-8aa9-cc1d69fde783" providerId="ADAL" clId="{5870B2B5-3E37-48A6-BDB3-CDC13579B88A}"/>
    <pc:docChg chg="undo custSel modSld">
      <pc:chgData name="Marie-Anne Bédard-Wark" userId="281d6aa4-4963-40b8-8aa9-cc1d69fde783" providerId="ADAL" clId="{5870B2B5-3E37-48A6-BDB3-CDC13579B88A}" dt="2025-01-09T19:12:10.669" v="2" actId="6549"/>
      <pc:docMkLst>
        <pc:docMk/>
      </pc:docMkLst>
      <pc:sldChg chg="modNotesTx">
        <pc:chgData name="Marie-Anne Bédard-Wark" userId="281d6aa4-4963-40b8-8aa9-cc1d69fde783" providerId="ADAL" clId="{5870B2B5-3E37-48A6-BDB3-CDC13579B88A}" dt="2025-01-09T19:12:10.669" v="2" actId="6549"/>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*Note au personnel enseignant* Commencez votre présentation par cette diapositive.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Avant le début de l’atelier, il est conseillé de passer en revue la feuille de travail sur les termes clés.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Nous vous avons laissé la transcription de la vidéo de la présentation, qui peut vous servir de notes d’allocution.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1">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TRANSCRIPTION :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a:solidFill>
                  <a:srgbClr val="FF0000"/>
                </a:solidFill>
              </a:rPr>
              <a:t>Rebonjour! C’est vraiment génial de vous revoir. Nous sommes rendus à l’atelier 3, et c’est le temps d’imaginer une solution à l’enjeu.</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i="1"/>
              <a:t>*Note au personnel enseignant* Si vous pensez manquer de temps, c’est le moment idéal pour arrêter et reprendre l’atelier un autre jour. Passez plus de temps sur l’activité Réfléchir-échanger-partager, et vous pourrez reprendre facilement l’atelier ici.</a:t>
            </a:r>
          </a:p>
          <a:p>
            <a:pPr marL="0" lvl="0" indent="0" algn="l" rtl="0">
              <a:spcBef>
                <a:spcPts val="0"/>
              </a:spcBef>
              <a:spcAft>
                <a:spcPts val="0"/>
              </a:spcAft>
              <a:buNone/>
            </a:pPr>
            <a:endParaRPr lang="en-CA" i="1"/>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D’après ce que nous avons vu, qu’est-ce qu’une bonne solution? Comment pouvons-nous savoir qu’elle est idéale pour notre projet? Qu’en est-il de la création d’un exemple?</a:t>
            </a:r>
          </a:p>
        </p:txBody>
      </p:sp>
    </p:spTree>
    <p:extLst>
      <p:ext uri="{BB962C8B-B14F-4D97-AF65-F5344CB8AC3E}">
        <p14:creationId xmlns:p14="http://schemas.microsoft.com/office/powerpoint/2010/main" val="304363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Nous devons d’abord connaître le « qui ». À qui la solution s’adresse-t-elle? L’idéal, c’est de commencer par déterminer le public cible de votre solution. Vous pouvez cibler seulement les jeunes de votre région économique ou les jeunes qui veulent apprendre un métier. Le « qui », ce sont les personnes qui bénéficieront le plus de votre solution.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C’est aussi essentiel de connaître le « comment » de la solution. Comment votre solution se concrétiserait-elle dans la vraie vie? Prenez le temps de la visualiser. Imaginez chaque étape et les effets positifs qu’elle pourrait avoir. Le « comment », c’est transformer des idées en action; c’est changer les choses dans la vraie vie. Le « comment » peut prendre la forme d’une pétition au gouvernement, d’un nouvel atelier communautaire, d’un nouveau site Web ou d’une série de vidéos </a:t>
            </a:r>
            <a:r>
              <a:rPr lang="fr-FR" err="1"/>
              <a:t>TikTok</a:t>
            </a: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indent="0">
              <a:spcBef>
                <a:spcPts val="0"/>
              </a:spcBef>
              <a:spcAft>
                <a:spcPts val="0"/>
              </a:spcAft>
              <a:buNone/>
            </a:pPr>
            <a:r>
              <a:rPr lang="fr-CA" sz="1800">
                <a:effectLst/>
                <a:latin typeface="Söhne"/>
                <a:ea typeface="Arial" panose="020B0604020202020204" pitchFamily="34" charset="0"/>
                <a:cs typeface="Arial" panose="020B0604020202020204" pitchFamily="34" charset="0"/>
              </a:rPr>
              <a:t>Enfin, déterminez le « pourquoi ». Pourquoi votre solution est-elle fantastique? Pourquoi est-elle importante? Faites preuve d’audace et dites-nous pourquoi votre solution est géniale, merveilleuse, spectaculaire, la meilleure!</a:t>
            </a:r>
            <a:endParaRPr lang="en-US" sz="1800">
              <a:effectLst/>
              <a:latin typeface="Times New Roman" panose="02020603050405020304" pitchFamily="18" charset="0"/>
              <a:ea typeface="Arial" panose="020B0604020202020204" pitchFamily="34" charset="0"/>
              <a:cs typeface="Arial"/>
            </a:endParaRPr>
          </a:p>
          <a:p>
            <a:pPr marL="0" marR="0" indent="0">
              <a:spcBef>
                <a:spcPts val="0"/>
              </a:spcBef>
              <a:spcAft>
                <a:spcPts val="0"/>
              </a:spcAft>
              <a:buNone/>
            </a:pPr>
            <a:endParaRPr lang="en-US" sz="1800">
              <a:effectLst/>
              <a:latin typeface="Times New Roman" panose="02020603050405020304" pitchFamily="18" charset="0"/>
              <a:ea typeface="Arial" panose="020B0604020202020204" pitchFamily="34" charset="0"/>
              <a:cs typeface="Arial"/>
            </a:endParaRPr>
          </a:p>
          <a:p>
            <a:pPr marL="0" marR="0" indent="0">
              <a:spcBef>
                <a:spcPts val="0"/>
              </a:spcBef>
              <a:spcAft>
                <a:spcPts val="0"/>
              </a:spcAft>
              <a:buNone/>
            </a:pPr>
            <a:r>
              <a:rPr lang="fr-CA" sz="1800">
                <a:effectLst/>
                <a:latin typeface="Söhne"/>
                <a:ea typeface="Arial" panose="020B0604020202020204" pitchFamily="34" charset="0"/>
                <a:cs typeface="Arial" panose="020B0604020202020204" pitchFamily="34" charset="0"/>
              </a:rPr>
              <a:t>Le « qui », le « comment » et le « pourquoi » forment la base de l’énoncé de solution qui vous aidera à présenter et à communiquer votre idée aux autres. C’est d’ailleurs ce que vous allez faire en classe et peut-être à l’équipe d’EPFT, qui a bien hâte de connaître vos grandes idées.</a:t>
            </a:r>
            <a:endParaRPr lang="fr-FR"/>
          </a:p>
          <a:p>
            <a:pPr marL="158750" indent="0" algn="l">
              <a:buNone/>
            </a:pPr>
            <a:endParaRPr lang="en-GB" b="0" i="0">
              <a:solidFill>
                <a:srgbClr val="374151"/>
              </a:solidFill>
              <a:effectLst/>
              <a:latin typeface="Söhne"/>
            </a:endParaRPr>
          </a:p>
        </p:txBody>
      </p:sp>
    </p:spTree>
    <p:extLst>
      <p:ext uri="{BB962C8B-B14F-4D97-AF65-F5344CB8AC3E}">
        <p14:creationId xmlns:p14="http://schemas.microsoft.com/office/powerpoint/2010/main" val="138039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0" i="1" dirty="0">
                <a:solidFill>
                  <a:srgbClr val="374151"/>
                </a:solidFill>
                <a:effectLst/>
                <a:latin typeface="Söhne"/>
              </a:rPr>
              <a:t>Lien vers un article de la </a:t>
            </a:r>
            <a:r>
              <a:rPr lang="fr-FR" b="0" i="1" dirty="0" err="1">
                <a:solidFill>
                  <a:srgbClr val="374151"/>
                </a:solidFill>
                <a:effectLst/>
                <a:latin typeface="Söhne"/>
              </a:rPr>
              <a:t>acadienouvelle</a:t>
            </a:r>
            <a:r>
              <a:rPr lang="fr-FR" b="0" i="1" dirty="0">
                <a:solidFill>
                  <a:srgbClr val="374151"/>
                </a:solidFill>
                <a:effectLst/>
                <a:latin typeface="Söhne"/>
              </a:rPr>
              <a:t> : https://enjeuimt.ca/wp-content/uploads/2025/01/Projet-pilote-un-travailleur-social-dans-une-bibliotheque-publique.pdf</a:t>
            </a:r>
            <a:r>
              <a:rPr lang="fr-FR" b="1" i="1" dirty="0">
                <a:solidFill>
                  <a:srgbClr val="374151"/>
                </a:solidFill>
                <a:effectLst/>
                <a:latin typeface="Söhne"/>
              </a:rPr>
              <a:t> </a:t>
            </a:r>
            <a:endParaRPr lang="fr-FR" b="0" i="1"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b="0" i="1"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0" i="1" dirty="0">
                <a:solidFill>
                  <a:srgbClr val="374151"/>
                </a:solidFill>
                <a:effectLst/>
                <a:latin typeface="Söhne"/>
              </a:rPr>
              <a:t>SOURCE</a:t>
            </a:r>
            <a:r>
              <a:rPr lang="fr-FR" b="0" i="1">
                <a:solidFill>
                  <a:srgbClr val="374151"/>
                </a:solidFill>
                <a:effectLst/>
                <a:latin typeface="Söhne"/>
              </a:rPr>
              <a:t>: </a:t>
            </a:r>
            <a:r>
              <a:rPr lang="fr-FR"/>
              <a:t>https://www.acadienouvelle.com/actualites/2022/07/19/projet-pilote-un-travailleur-social-dans-une-bibliotheque-publique/ </a:t>
            </a:r>
            <a:br>
              <a:rPr lang="fr-FR"/>
            </a:br>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Voyons ensemble une solution qu’EPFT a déjà concoctée. Cet article de presse présente une stratégie adoptée par EPFT pour relever un enjeu semblable à celui qui nous occupe.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En 2022, le Service des bibliothèques publiques du Nouveau-Brunswick a lancé un projet pilote d’un an en vue d’embaucher des travailleurs sociaux bilingues. Situées à Saint John, Moncton ou Fredericton, ces personnes devaient aider les usagers de la bibliothèque qui le désire à obtenir des ressources communautaires et de l’aide à l’emploi. Le public cible du projet était les usagers des bibliothèques ayant des besoins complexes en matière d’emploi et de services communautaires. </a:t>
            </a:r>
          </a:p>
        </p:txBody>
      </p:sp>
    </p:spTree>
    <p:extLst>
      <p:ext uri="{BB962C8B-B14F-4D97-AF65-F5344CB8AC3E}">
        <p14:creationId xmlns:p14="http://schemas.microsoft.com/office/powerpoint/2010/main" val="214952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Prenons cette solution, qui vise à intégrer des travailleurs sociaux aux bibliothèques. Nous connaissons le « qui ». Nous savons que la solution s’adresse aux usagers des bibliothèques. Nous connaissons le « comment » : un travailleur social collaborerait avec les bibliothécaires pour aider les gens à obtenir un emploi et d’autres services essentiels ou ressources communautaires. Nous comprenons tous pourquoi cette idée est géniale. Toutes sortes de gens fréquentent la bibliothèque, et les bibliothécaires n’ont pas de formation en travail social. Grâce à ces nouveaux services en bibliothèque, de nombreuses personnes dans le besoin seront mieux dirigées vers les services communautaires ou sociaux et les ressources les plus utiles pour elles.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L’énoncé de cette solution aurait pu être « rapprocher les services sociaux et les ressources en emploi des personnes qui les utilisent ou qui en ont besoin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p:txBody>
      </p:sp>
    </p:spTree>
    <p:extLst>
      <p:ext uri="{BB962C8B-B14F-4D97-AF65-F5344CB8AC3E}">
        <p14:creationId xmlns:p14="http://schemas.microsoft.com/office/powerpoint/2010/main" val="179105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Durant les deux ateliers précédents, nous avons vu les multiples possibilités qu’offre le marché du travail du Nouveau-Brunswick et les perspectives pour l’avenir. Aujourd’hui, vous allez voir comment présenter votre solution à la classe. C’est maintenant le temps de choisir une solution et d’élaborer un plan pour la concrétiser.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Votre prof va peut-être vous donner du temps en classe pour travailler sur votre plan au cours des prochains jours. Montrez-nous votre incroyable créativité. Ça va être génial!</a:t>
            </a:r>
          </a:p>
          <a:p>
            <a:pPr marL="158750" indent="0" algn="l">
              <a:buFont typeface="+mj-lt"/>
              <a:buNone/>
            </a:pPr>
            <a:endParaRPr lang="en-CA" b="0" i="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285477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Appropriez-vous la solution que vous choisissez individuellement, en petit groupe ou en classe. Elle est à vous! Personne ne s’attend à ce que vous dénichiez une baguette magique qui réglera tout pour tout le monde, et c’est pourquoi le « qui » de l’enjeu est important. Ce que je vous recommande, c’est de réfléchir à ce que nous avons vu durant les ateliers, de revoir les feuilles de travail que vous avez remplies et de choisir une solution précise. Vous devez connaître le « qui », le « comment » et le « pourquoi » de votre solution. Il y a des centaines, voire des milliers de façons d’aborder l’enjeu, et il y a autant de solutions qu’il y a de gens, de professions et d’employeurs au Nouveau-Brunswick.</a:t>
            </a: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Il est très important que votre solution soit réalisable, car vous allez montrer à notre gouvernement qu’il peut la mettre en œuvre. C’est facile de dire : « Augmenter le salaire minimum! C’est ça, la solution! », mais dans la vraie vie, le problème des salaires n’est pas si simple. Que faut-il faire pour que votre solution se concrétise? Quel exemple pourriez-vous présenter au gouvernement pour lui expliquer comment mettre en œuvre votre solution dans la vraie vie?</a:t>
            </a:r>
          </a:p>
          <a:p>
            <a:pPr marL="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Si votre solution vous intéresse vraiment, elle interpellera les autres aussi. Si vous savez pourquoi votre solution est importante et peut améliorer la situation et que vous pouvez bien l’expliquer, vous pourrez la présenter efficacement aux autres. Une solution concrète résonne, inspire et mène à des changements positifs. C’est la différence entre une simple résolution de problème et une solution qui change vraiment les choses.</a:t>
            </a:r>
            <a:endParaRPr lang="en-US" sz="1800">
              <a:effectLst/>
              <a:latin typeface="Times New Roman" panose="02020603050405020304" pitchFamily="18" charset="0"/>
              <a:ea typeface="Arial" panose="020B0604020202020204" pitchFamily="34" charset="0"/>
            </a:endParaRPr>
          </a:p>
          <a:p>
            <a:pPr marL="0" marR="0" indent="0">
              <a:spcBef>
                <a:spcPts val="0"/>
              </a:spcBef>
              <a:spcAft>
                <a:spcPts val="0"/>
              </a:spcAft>
              <a:buNone/>
            </a:pPr>
            <a:endParaRPr lang="en-US" sz="1800">
              <a:effectLst/>
              <a:latin typeface="Times New Roman" panose="02020603050405020304" pitchFamily="18" charset="0"/>
              <a:ea typeface="Arial" panose="020B0604020202020204" pitchFamily="34" charset="0"/>
            </a:endParaRPr>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Voyons ensemble un exemple de solution.</a:t>
            </a:r>
            <a:endParaRPr lang="fr-FR"/>
          </a:p>
        </p:txBody>
      </p:sp>
    </p:spTree>
    <p:extLst>
      <p:ext uri="{BB962C8B-B14F-4D97-AF65-F5344CB8AC3E}">
        <p14:creationId xmlns:p14="http://schemas.microsoft.com/office/powerpoint/2010/main" val="20685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1">
                <a:solidFill>
                  <a:srgbClr val="374151"/>
                </a:solidFill>
                <a:effectLst/>
                <a:latin typeface="Söhne"/>
              </a:rPr>
              <a:t>*Note au personnel enseignant* C’est quoi, un </a:t>
            </a:r>
            <a:r>
              <a:rPr lang="fr-FR" b="0" i="1" err="1">
                <a:solidFill>
                  <a:srgbClr val="374151"/>
                </a:solidFill>
                <a:effectLst/>
                <a:latin typeface="Söhne"/>
              </a:rPr>
              <a:t>zine</a:t>
            </a:r>
            <a:r>
              <a:rPr lang="fr-FR" b="0" i="1">
                <a:solidFill>
                  <a:srgbClr val="374151"/>
                </a:solidFill>
                <a:effectLst/>
                <a:latin typeface="Söhne"/>
              </a:rPr>
              <a:t>? Les </a:t>
            </a:r>
            <a:r>
              <a:rPr lang="fr-FR" b="0" i="1" err="1">
                <a:solidFill>
                  <a:srgbClr val="374151"/>
                </a:solidFill>
                <a:effectLst/>
                <a:latin typeface="Söhne"/>
              </a:rPr>
              <a:t>zines</a:t>
            </a:r>
            <a:r>
              <a:rPr lang="fr-FR" b="0" i="1">
                <a:solidFill>
                  <a:srgbClr val="374151"/>
                </a:solidFill>
                <a:effectLst/>
                <a:latin typeface="Söhne"/>
              </a:rPr>
              <a:t> sont de petits magazines non commerciaux fabriqués à la main et peuvent aborder n’importe quel sujet. Ils sont habituellement composés de collages et photocopiés, mais ils peuvent aussi prendre la forme d’un bulletin électronique ou d’une publication bien pliée et brochée.</a:t>
            </a:r>
            <a:endParaRPr lang="en-GB" b="0" i="1">
              <a:solidFill>
                <a:srgbClr val="374151"/>
              </a:solidFill>
              <a:effectLst/>
              <a:latin typeface="Söhne"/>
            </a:endParaRPr>
          </a:p>
          <a:p>
            <a:pPr marL="0" lvl="0" indent="0" algn="l" rtl="0">
              <a:spcBef>
                <a:spcPts val="0"/>
              </a:spcBef>
              <a:spcAft>
                <a:spcPts val="0"/>
              </a:spcAft>
              <a:buNone/>
            </a:pPr>
            <a:endParaRPr lang="en-GB" b="0" i="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Voici un exemple de scénario et de solution : Lauren et Casey ont exploré différentes carrières durant leur cours de français et songent à travailler. L’été s’en vient, et ils auraient le temps de ramasser de l’argent pour un voyage scolaire à Québec prévu l’an prochain. Les parents de Lauren et de Casey acceptent de payer la moitié des frais de voyage, à condition qu’ils réussissent à accumuler l’autre moitié cet été. Le père de Casey possède une ferme et embauche des personnes pour cueillir des fruits durant l’été et faire divers travaux agricoles. Casey et Lauren auraient bien aimé savoir où aller pour consulter rapidement et facilement des possibilités d’emploi intéressantes pour les jeunes de leur âge au lieu de travailler pour le père de Casey. Ils auraient aimé que cette plateforme d’information soit accueillante et décontractée. Ils auraient aussi aimé trouver facilement une liste d’employeurs qui embauchent des jeunes sans expérience, comme eux. Ils connaissent le programme SEED du Nouveau-Brunswick, qui encourage les employeurs à offrir des stages d’emploi étudiant durant l’été. Le site du SEED proposait quelques postes et incluait seulement les employeurs qui participent au programme, et non pas tous les employeurs qui embauchent des étudiants dans leur ville. </a:t>
            </a:r>
          </a:p>
          <a:p>
            <a:pPr marL="0" lvl="0" indent="0" algn="l" rtl="0">
              <a:spcBef>
                <a:spcPts val="0"/>
              </a:spcBef>
              <a:spcAft>
                <a:spcPts val="0"/>
              </a:spcAft>
              <a:buNone/>
            </a:pPr>
            <a:endParaRPr lang="en-GB" b="0" i="0">
              <a:solidFill>
                <a:srgbClr val="374151"/>
              </a:solidFill>
              <a:effectLst/>
              <a:latin typeface="Söhne"/>
            </a:endParaRPr>
          </a:p>
        </p:txBody>
      </p:sp>
    </p:spTree>
    <p:extLst>
      <p:ext uri="{BB962C8B-B14F-4D97-AF65-F5344CB8AC3E}">
        <p14:creationId xmlns:p14="http://schemas.microsoft.com/office/powerpoint/2010/main" val="80652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50D7B64C-88DC-2F86-000B-288D1572FCA0}"/>
            </a:ext>
          </a:extLst>
        </p:cNvPr>
        <p:cNvGrpSpPr/>
        <p:nvPr/>
      </p:nvGrpSpPr>
      <p:grpSpPr>
        <a:xfrm>
          <a:off x="0" y="0"/>
          <a:ext cx="0" cy="0"/>
          <a:chOff x="0" y="0"/>
          <a:chExt cx="0" cy="0"/>
        </a:xfrm>
      </p:grpSpPr>
      <p:sp>
        <p:nvSpPr>
          <p:cNvPr id="372" name="Google Shape;372;g853034354b_0_23:notes">
            <a:extLst>
              <a:ext uri="{FF2B5EF4-FFF2-40B4-BE49-F238E27FC236}">
                <a16:creationId xmlns:a16="http://schemas.microsoft.com/office/drawing/2014/main" id="{989EB839-943F-858E-54C1-5A77ADF674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a:extLst>
              <a:ext uri="{FF2B5EF4-FFF2-40B4-BE49-F238E27FC236}">
                <a16:creationId xmlns:a16="http://schemas.microsoft.com/office/drawing/2014/main" id="{0D21D109-AEAC-F9AB-81D0-D01D424AFE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0">
                <a:solidFill>
                  <a:srgbClr val="374151"/>
                </a:solidFill>
                <a:effectLst/>
                <a:latin typeface="Söhne"/>
              </a:rPr>
              <a:t>*Note au personnel enseignant* C’est quoi, un </a:t>
            </a:r>
            <a:r>
              <a:rPr lang="fr-FR" b="0" i="0" err="1">
                <a:solidFill>
                  <a:srgbClr val="374151"/>
                </a:solidFill>
                <a:effectLst/>
                <a:latin typeface="Söhne"/>
              </a:rPr>
              <a:t>zine</a:t>
            </a:r>
            <a:r>
              <a:rPr lang="fr-FR" b="0" i="0">
                <a:solidFill>
                  <a:srgbClr val="374151"/>
                </a:solidFill>
                <a:effectLst/>
                <a:latin typeface="Söhne"/>
              </a:rPr>
              <a:t>? Les </a:t>
            </a:r>
            <a:r>
              <a:rPr lang="fr-FR" b="0" i="0" err="1">
                <a:solidFill>
                  <a:srgbClr val="374151"/>
                </a:solidFill>
                <a:effectLst/>
                <a:latin typeface="Söhne"/>
              </a:rPr>
              <a:t>zines</a:t>
            </a:r>
            <a:r>
              <a:rPr lang="fr-FR" b="0" i="0">
                <a:solidFill>
                  <a:srgbClr val="374151"/>
                </a:solidFill>
                <a:effectLst/>
                <a:latin typeface="Söhne"/>
              </a:rPr>
              <a:t> sont de petits magazines non commerciaux fabriqués à la main et peuvent aborder n’importe quel sujet. Ils sont habituellement composés de collages et photocopiés, mais ils peuvent aussi prendre la forme d’un bulletin électronique ou d’une publication bien pliée et brochée.</a:t>
            </a:r>
            <a:endParaRPr lang="en-GB" b="0" i="0">
              <a:solidFill>
                <a:srgbClr val="374151"/>
              </a:solidFill>
              <a:effectLst/>
              <a:latin typeface="Söhne"/>
            </a:endParaRPr>
          </a:p>
          <a:p>
            <a:pPr marL="0" lvl="0" indent="0" algn="l" rtl="0">
              <a:spcBef>
                <a:spcPts val="0"/>
              </a:spcBef>
              <a:spcAft>
                <a:spcPts val="0"/>
              </a:spcAft>
              <a:buNone/>
            </a:pPr>
            <a:endParaRPr lang="en-GB" b="0" i="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Leur énoncé de solution à l’enjeu est : Créer un espace local qui plaît aux jeunes et qui véhicule de l’information sur les emplois d’été offerts aux étudiants dans leur ville.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a:effectLst/>
                <a:latin typeface="Arial" panose="020B0604020202020204" pitchFamily="34" charset="0"/>
                <a:ea typeface="Arial" panose="020B0604020202020204" pitchFamily="34" charset="0"/>
              </a:rPr>
              <a:t>Ils ont trouvé le « qui » de leur solution : les jeunes qui cherchent un emploi d’été. Ils ont recueilli le plus d’information possible sur les emplois d’été pour étudiants en posant des questions à leurs amis, à des élèves plus vieux et à leurs frères et sœurs qui travaillent durant les vacances. Ils ont demandé à beaucoup d’employeurs du centre commercial, du centre-ville et de centres communautaires ou confessionnels s’ils embauchaient des jeunes de leur âge durant l’été.</a:t>
            </a:r>
            <a:endParaRPr lang="en-US"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Le « comment » se traduit par la distribution d’un </a:t>
            </a:r>
            <a:r>
              <a:rPr lang="fr-CA" sz="1800" err="1">
                <a:effectLst/>
                <a:latin typeface="Arial" panose="020B0604020202020204" pitchFamily="34" charset="0"/>
                <a:ea typeface="Arial" panose="020B0604020202020204" pitchFamily="34" charset="0"/>
              </a:rPr>
              <a:t>zine</a:t>
            </a:r>
            <a:r>
              <a:rPr lang="fr-CA" sz="1800">
                <a:effectLst/>
                <a:latin typeface="Arial" panose="020B0604020202020204" pitchFamily="34" charset="0"/>
                <a:ea typeface="Arial" panose="020B0604020202020204" pitchFamily="34" charset="0"/>
              </a:rPr>
              <a:t> local qui intéresserait beaucoup d’élèves de leur ville. Ils ont créé et imprimé leur </a:t>
            </a:r>
            <a:r>
              <a:rPr lang="fr-CA" sz="1800" err="1">
                <a:effectLst/>
                <a:latin typeface="Arial" panose="020B0604020202020204" pitchFamily="34" charset="0"/>
                <a:ea typeface="Arial" panose="020B0604020202020204" pitchFamily="34" charset="0"/>
              </a:rPr>
              <a:t>zine</a:t>
            </a:r>
            <a:r>
              <a:rPr lang="fr-CA" sz="1800">
                <a:effectLst/>
                <a:latin typeface="Arial" panose="020B0604020202020204" pitchFamily="34" charset="0"/>
                <a:ea typeface="Arial" panose="020B0604020202020204" pitchFamily="34" charset="0"/>
              </a:rPr>
              <a:t> sur de grandes feuilles pliées en deux pour en faire un petit journal, et ils ont demandé l’autorisation de l’afficher à des endroits où d’autres élèves intéressés pourraient le voir, soit au secrétariat de l’école, à la bibliothèque, au centre de loisirs et au Tim Hortons à côté du centre commercial.</a:t>
            </a:r>
          </a:p>
          <a:p>
            <a:pPr marL="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Le « pourquoi » était bien établi : Les outils permettant de trouver des emplois étudiants n’étaient pas conviviaux pour les jeunes. Il était plus facile pour eux de trouver des emplois pour lesquels ils ne sont pas qualifiés que des emplois qui leur conviennent. Il fallait changer les choses.</a:t>
            </a:r>
          </a:p>
          <a:p>
            <a:pPr marL="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fr-CA" sz="1800">
                <a:effectLst/>
                <a:latin typeface="Arial" panose="020B0604020202020204" pitchFamily="34" charset="0"/>
                <a:ea typeface="Arial" panose="020B0604020202020204" pitchFamily="34" charset="0"/>
              </a:rPr>
              <a:t>Lauren et Casey ont travaillé fort, et ils voient maintenant leur solution prendre la forme du bulletin annuel en ligne </a:t>
            </a:r>
            <a:r>
              <a:rPr lang="fr-CA" sz="1800" i="1">
                <a:effectLst/>
                <a:latin typeface="Arial" panose="020B0604020202020204" pitchFamily="34" charset="0"/>
                <a:ea typeface="Arial" panose="020B0604020202020204" pitchFamily="34" charset="0"/>
              </a:rPr>
              <a:t>Ados au boulot</a:t>
            </a:r>
            <a:r>
              <a:rPr lang="fr-CA" sz="1800">
                <a:effectLst/>
                <a:latin typeface="Arial" panose="020B0604020202020204" pitchFamily="34" charset="0"/>
                <a:ea typeface="Arial" panose="020B0604020202020204" pitchFamily="34" charset="0"/>
              </a:rPr>
              <a:t> au bureau local de </a:t>
            </a:r>
            <a:r>
              <a:rPr lang="fr-CA" sz="1800" err="1">
                <a:effectLst/>
                <a:latin typeface="Arial" panose="020B0604020202020204" pitchFamily="34" charset="0"/>
                <a:ea typeface="Arial" panose="020B0604020202020204" pitchFamily="34" charset="0"/>
              </a:rPr>
              <a:t>TravailNB</a:t>
            </a:r>
            <a:r>
              <a:rPr lang="fr-CA" sz="1800">
                <a:effectLst/>
                <a:latin typeface="Arial" panose="020B0604020202020204" pitchFamily="34" charset="0"/>
                <a:ea typeface="Arial" panose="020B0604020202020204" pitchFamily="34" charset="0"/>
              </a:rPr>
              <a:t>.</a:t>
            </a:r>
            <a:endParaRPr lang="en-US"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p:txBody>
      </p:sp>
    </p:spTree>
    <p:extLst>
      <p:ext uri="{BB962C8B-B14F-4D97-AF65-F5344CB8AC3E}">
        <p14:creationId xmlns:p14="http://schemas.microsoft.com/office/powerpoint/2010/main" val="346513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fr-FR" i="1"/>
              <a:t>*Note au personnel enseignant* Il existe une centaine de produits d’apprentissage axés sur les projets qui pourraient aider vos élèves s’ils ont de la difficulté à établir le « comment » de leur solution. Si vous êtes vraiment à court d’idées, n’hésitez pas à communiquer avec la gestionnaire de projet, Emily </a:t>
            </a:r>
            <a:r>
              <a:rPr lang="fr-FR" i="1" err="1"/>
              <a:t>Worthen</a:t>
            </a:r>
            <a:r>
              <a:rPr lang="fr-FR" i="1"/>
              <a:t>, qui pourra vous aider et vous guider.</a:t>
            </a:r>
          </a:p>
          <a:p>
            <a:pPr marL="158750" indent="0">
              <a:buNone/>
            </a:pPr>
            <a:endParaRPr lang="en-CA"/>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Voici des exemples de solutions tout à fait réalisables. Dans la plupart des cas, il ne manque que le « qui » et le « pourquoi » pour créer un bon énoncé de solution duquel s’inspirer. Les possibilités sont infinies, et si vous avez de la difficulté à établir le « comment » de votre solution, demandez de l’aide à votre prof ou faites un remue-méninges avec les élèves! Plusieurs têtes valent mieux qu’une. Arrêtez la vidéo et prenez le temps de regarder ces idées de solutions. Qu’est-ce que vous ajouteriez à la liste ou sur quelle autre solution aimeriez-vous travailler?</a:t>
            </a:r>
          </a:p>
        </p:txBody>
      </p:sp>
    </p:spTree>
    <p:extLst>
      <p:ext uri="{BB962C8B-B14F-4D97-AF65-F5344CB8AC3E}">
        <p14:creationId xmlns:p14="http://schemas.microsoft.com/office/powerpoint/2010/main" val="317539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Durant les deux ateliers précédents, nous avons vu les multiples possibilités qu’offre le marché du travail du Nouveau-Brunswick et les perspectives pour l’avenir. Vos solutions seront présentées à l’ensemble de la classe.</a:t>
            </a:r>
          </a:p>
          <a:p>
            <a:pPr marL="158750" indent="0" algn="l">
              <a:buFont typeface="+mj-lt"/>
              <a:buNone/>
            </a:pPr>
            <a:endParaRPr lang="en-CA" b="0" i="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159560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Aujourd’hui, nous allons revenir sur l’enjeu, réfléchir à ce qui fait que l’on veut vivre et travailler à un endroit particulier et comprendre ce qu’est une bonne solution. Nous allons choisir une solution en petits groupes ou avec l’ensemble de la classe et élaborer un plan pour créer un exemple de solution. Nous avons beaucoup de choses à voir, alors allons-y.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Voici une démarche toute simple pour vous aider à planifier vos solutions.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Étape 1 : Définissez votre énoncé de solution. Prenez quelques minutes pour écrire en une phrase votre solution. C’est un peu comme si vous prépariez votre itinéraire jusqu’à la résolution de l’enjeu.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Étape 2 : Établissez le qui, le comment et le pourquoi. Qui tirera profit de la solution? Comment la solution se concrétiserait-elle dans la vraie vie? Et, le plus important, pourquoi est-elle importante?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Étape 3 : Déterminez votre solution et planifiez-la. Maintenant que vous avez établi votre solution, planifiez votre exemple. Quelle est la démarche à suivre? De quelles ressources avez-vous besoin? Qui fera quoi?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À qui devez-vous vous adresser? Ces étapes vous mèneront à la réussite et vous permettent de laisser libre cours à votre créativité.</a:t>
            </a:r>
          </a:p>
        </p:txBody>
      </p:sp>
    </p:spTree>
    <p:extLst>
      <p:ext uri="{BB962C8B-B14F-4D97-AF65-F5344CB8AC3E}">
        <p14:creationId xmlns:p14="http://schemas.microsoft.com/office/powerpoint/2010/main" val="39694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Lorsque vous aurez établi votre exemple de solution, vous apprendrez à présenter votre idée comme à l’émission Dans l’œil du dragon! Vous présenterez votre idée à la classe. Cet exposé vous permettra de montrer aux autres votre création. Nous allons apprendre à faire un exposé au cours du prochain atelier. Maintenant, peaufinons plutôt votre énoncé de solution et votre exemple!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a:effectLst/>
                <a:latin typeface="Arial" panose="020B0604020202020204" pitchFamily="34" charset="0"/>
                <a:ea typeface="Arial" panose="020B0604020202020204" pitchFamily="34" charset="0"/>
              </a:rPr>
              <a:t>C’est maintenant le temps pour les élèves de travailler sur leur plan et leur présentation. À vous de déterminer le temps que vous pouvez accorder aux élèves pour mettre en œuvre leur plan et apporter les dernières touches à leur projet.</a:t>
            </a:r>
            <a:endParaRPr lang="fr-FR"/>
          </a:p>
        </p:txBody>
      </p:sp>
    </p:spTree>
    <p:extLst>
      <p:ext uri="{BB962C8B-B14F-4D97-AF65-F5344CB8AC3E}">
        <p14:creationId xmlns:p14="http://schemas.microsoft.com/office/powerpoint/2010/main" val="129028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Je vous remercie d’avoir participé à l’atelier! J’ai tellement hâte de voir vos solutions. Au cours du prochain atelier, nous allons nous concentrer sur la présentation de votre solution, et vous aurez l’occasion de vous pratiquer devant la classe. Rendez-vous à l’atelier 4! </a:t>
            </a:r>
          </a:p>
        </p:txBody>
      </p:sp>
    </p:spTree>
    <p:extLst>
      <p:ext uri="{BB962C8B-B14F-4D97-AF65-F5344CB8AC3E}">
        <p14:creationId xmlns:p14="http://schemas.microsoft.com/office/powerpoint/2010/main" val="9936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Faisons appel à notre cerveau et rappelons-nous l’enjeu que </a:t>
            </a:r>
            <a:r>
              <a:rPr lang="en-CA"/>
              <a:t>Marie-Claude </a:t>
            </a:r>
            <a:r>
              <a:rPr lang="fr-FR"/>
              <a:t>nous a demandé de relever.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Font typeface="+mj-lt"/>
              <a:buNone/>
            </a:pPr>
            <a:r>
              <a:rPr lang="fr-FR" b="0" i="1">
                <a:solidFill>
                  <a:srgbClr val="374151"/>
                </a:solidFill>
                <a:effectLst/>
                <a:latin typeface="Söhne"/>
              </a:rPr>
              <a:t>*Note au personnel enseignant* Vous trouverez ici une activité d’enrichissement qui pourrait vous être utile. Il s’agit d’une brève réflexion sur l’article intitulé « Qu’est-ce que un “bon“ travail » du Conseil de l’information sur le marché du travail. Elle peut éclairer les élèves qui se demandent ce qui qualifie un « bon » travail.</a:t>
            </a:r>
            <a:endParaRPr lang="en-GB" b="0" i="1">
              <a:solidFill>
                <a:srgbClr val="374151"/>
              </a:solidFill>
              <a:effectLst/>
              <a:latin typeface="Söhne"/>
            </a:endParaRPr>
          </a:p>
          <a:p>
            <a:pPr marL="158750" indent="0" algn="l">
              <a:buFont typeface="+mj-lt"/>
              <a:buNone/>
            </a:pPr>
            <a:endParaRPr lang="en-GB" b="0" i="0">
              <a:solidFill>
                <a:srgbClr val="374151"/>
              </a:solidFill>
              <a:effectLst/>
              <a:latin typeface="Söhne"/>
            </a:endParaRPr>
          </a:p>
          <a:p>
            <a:pPr marL="158750" indent="0" algn="l">
              <a:buFont typeface="+mj-lt"/>
              <a:buNone/>
            </a:pPr>
            <a:r>
              <a:rPr lang="fr-CA" sz="1800">
                <a:effectLst/>
                <a:latin typeface="Söhne"/>
                <a:ea typeface="Arial" panose="020B0604020202020204" pitchFamily="34" charset="0"/>
                <a:cs typeface="Arial" panose="020B0604020202020204" pitchFamily="34" charset="0"/>
              </a:rPr>
              <a:t>QUESTIONS OUVERTES</a:t>
            </a:r>
            <a:endParaRPr lang="en-GB" b="0" i="0">
              <a:solidFill>
                <a:srgbClr val="374151"/>
              </a:solidFill>
              <a:effectLst/>
              <a:latin typeface="Söhne"/>
            </a:endParaRPr>
          </a:p>
          <a:p>
            <a:pPr algn="l">
              <a:buFont typeface="+mj-lt"/>
              <a:buAutoNum type="arabicPeriod"/>
            </a:pPr>
            <a:r>
              <a:rPr lang="fr-FR" b="0" i="0">
                <a:solidFill>
                  <a:srgbClr val="374151"/>
                </a:solidFill>
                <a:effectLst/>
                <a:latin typeface="Söhne"/>
              </a:rPr>
              <a:t>Pourquoi est-ce important pour les gens de travailler au Nouveau-Brunswick?</a:t>
            </a:r>
          </a:p>
          <a:p>
            <a:pPr algn="l">
              <a:buFont typeface="+mj-lt"/>
              <a:buAutoNum type="arabicPeriod"/>
            </a:pPr>
            <a:r>
              <a:rPr lang="fr-FR" b="0" i="0">
                <a:solidFill>
                  <a:srgbClr val="374151"/>
                </a:solidFill>
                <a:effectLst/>
                <a:latin typeface="Söhne"/>
              </a:rPr>
              <a:t>Qu’est-ce qui fait d’une ville ou région un endroit où il fait bon travailler?</a:t>
            </a:r>
          </a:p>
          <a:p>
            <a:pPr algn="l">
              <a:buFont typeface="+mj-lt"/>
              <a:buAutoNum type="arabicPeriod"/>
            </a:pPr>
            <a:r>
              <a:rPr lang="fr-FR" b="0" i="0">
                <a:solidFill>
                  <a:srgbClr val="374151"/>
                </a:solidFill>
                <a:effectLst/>
                <a:latin typeface="Söhne"/>
              </a:rPr>
              <a:t>Pouvez-vous me nommer des avantages associés au fait de travailler dans une ville ou une région en particulier?</a:t>
            </a:r>
          </a:p>
          <a:p>
            <a:pPr algn="l">
              <a:buFont typeface="+mj-lt"/>
              <a:buAutoNum type="arabicPeriod"/>
            </a:pPr>
            <a:r>
              <a:rPr lang="fr-FR" b="0" i="0">
                <a:solidFill>
                  <a:srgbClr val="374151"/>
                </a:solidFill>
                <a:effectLst/>
                <a:latin typeface="Söhne"/>
              </a:rPr>
              <a:t>Pourquoi le nombre d’emplois offerts peut-il encourager ou décourager une personne à vouloir travailler dans cette ville ou région?</a:t>
            </a:r>
          </a:p>
          <a:p>
            <a:pPr algn="l">
              <a:buFont typeface="+mj-lt"/>
              <a:buAutoNum type="arabicPeriod"/>
            </a:pPr>
            <a:r>
              <a:rPr lang="fr-FR" b="0" i="0">
                <a:solidFill>
                  <a:srgbClr val="374151"/>
                </a:solidFill>
                <a:effectLst/>
                <a:latin typeface="Söhne"/>
              </a:rPr>
              <a:t>Quels sont les principaux attraits d’une ville ou d’une région lorsque l’on cherche du travail? Il peut s’agir d’activités, mais aussi d’organismes ou d’événements.</a:t>
            </a:r>
          </a:p>
          <a:p>
            <a:pPr algn="l">
              <a:buFont typeface="+mj-lt"/>
              <a:buAutoNum type="arabicPeriod"/>
            </a:pPr>
            <a:r>
              <a:rPr lang="fr-FR" b="0" i="0">
                <a:solidFill>
                  <a:srgbClr val="374151"/>
                </a:solidFill>
                <a:effectLst/>
                <a:latin typeface="Söhne"/>
              </a:rPr>
              <a:t>Pourquoi est-ce utile d’avoir des amis et des connexions en milieu de travail?</a:t>
            </a:r>
          </a:p>
          <a:p>
            <a:pPr algn="l">
              <a:buFont typeface="+mj-lt"/>
              <a:buAutoNum type="arabicPeriod"/>
            </a:pPr>
            <a:r>
              <a:rPr lang="fr-FR" b="0" i="0">
                <a:solidFill>
                  <a:srgbClr val="374151"/>
                </a:solidFill>
                <a:effectLst/>
                <a:latin typeface="Söhne"/>
              </a:rPr>
              <a:t>Y a-t-il des types d’emploi propres au Nouveau Brunswick?</a:t>
            </a:r>
          </a:p>
          <a:p>
            <a:pPr algn="l">
              <a:buFont typeface="+mj-lt"/>
              <a:buAutoNum type="arabicPeriod"/>
            </a:pPr>
            <a:r>
              <a:rPr lang="fr-FR" b="0" i="0">
                <a:solidFill>
                  <a:srgbClr val="374151"/>
                </a:solidFill>
                <a:effectLst/>
                <a:latin typeface="Söhne"/>
              </a:rPr>
              <a:t>Quels problèmes certaines personnes pourraient-elles rencontrer en choisissant de travailler au Nouveau Brunswick?</a:t>
            </a:r>
            <a:endParaRPr lang="en-GB" b="0" i="0">
              <a:solidFill>
                <a:srgbClr val="374151"/>
              </a:solidFill>
              <a:effectLst/>
              <a:latin typeface="Söhne"/>
            </a:endParaRPr>
          </a:p>
          <a:p>
            <a:pPr algn="l">
              <a:buFont typeface="+mj-lt"/>
              <a:buAutoNum type="arabicPeriod"/>
            </a:pPr>
            <a:endParaRPr lang="en-GB" b="0" i="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Prenez environ 3 minutes pour vous poser les questions suivantes avec votre classe et en discuter : Pourquoi est-ce important que les gens choisissent de faire carrière au Nouveau-Brunswick? Et qu’est-ce qui fait que l’on veut travailler et vivre dans une ville ou une région en particulier?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Appuyez maintenant sur Pause. Vous pourrez redémarrer la présentation lorsque tout le monde sera prêt. Une barre verte avec la mention « Passons à la suite! » apparaîtra avant de passer à la diapositive suivante.</a:t>
            </a:r>
          </a:p>
          <a:p>
            <a:pPr marL="158750" indent="0" algn="l">
              <a:buFont typeface="+mj-lt"/>
              <a:buNone/>
            </a:pPr>
            <a:endParaRPr lang="en-GB" b="0" i="0">
              <a:solidFill>
                <a:srgbClr val="374151"/>
              </a:solidFill>
              <a:effectLst/>
              <a:latin typeface="Söhn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Lorsque vous travaillez au Nouveau Brunswick, vous faites plus que gagner un salaire. Vous contribuez à la croissance et à la prospérité de communautés locales. Votre travail donne un coup de pouce aux entreprises qui, à leur tour, contribuent à l’économie de la province. Si vous travaillez au Nouveau Brunswick, il y a de bonnes chances que vous y vivez aussi. Vous participez à la vie communautaire; vous faites partie d’une grande équipe locale. Vous contribuez activement au bien-être et à l’épanouissement des autres et vous laissez une empreinte positive chez vous.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indent="0">
              <a:spcBef>
                <a:spcPts val="0"/>
              </a:spcBef>
              <a:spcAft>
                <a:spcPts val="0"/>
              </a:spcAft>
              <a:buNone/>
            </a:pPr>
            <a:r>
              <a:rPr lang="fr-CA" sz="1800">
                <a:effectLst/>
                <a:latin typeface="Söhne"/>
                <a:ea typeface="Arial" panose="020B0604020202020204" pitchFamily="34" charset="0"/>
                <a:cs typeface="Arial" panose="020B0604020202020204" pitchFamily="34" charset="0"/>
              </a:rPr>
              <a:t>Parmi les choses qui font d’une ville ou d’une région un endroit idéal pour bâtir une carrière, mentionnons les conditions de travail. Un bon salaire, de bons avantages sociaux, une charge de travail raisonnable et les possibilités d’avancement sont tous associés à un « bon » travail. Vous passerez la majeure partie de votre vie à travailler, alors il est essentiel pour vous d’aimer vos tâches, de bien vous entendre avec vos collègues et d’être à l’aise. L’accès aux services essentiels et à des loisirs près de chez soi et du travail contribue à la qualité de vie.</a:t>
            </a:r>
          </a:p>
          <a:p>
            <a:pPr marL="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fr-CA" sz="1800">
                <a:effectLst/>
                <a:latin typeface="Söhne"/>
                <a:ea typeface="Arial" panose="020B0604020202020204" pitchFamily="34" charset="0"/>
                <a:cs typeface="Arial" panose="020B0604020202020204" pitchFamily="34" charset="0"/>
              </a:rPr>
              <a:t>Parfois, il faut se contenter d’un emploi qui n’est pas notre premier choix en attendant de dénicher l’emploi « idéal ». D’autres fois, il peut être difficile d’accéder aux services essentiels, surtout si notre carrière nous mène dans une région rurale plus isolée. Dans une telle situation, il faut faire preuve de créativité et de détermination. Ici, nous pouvons utiliser les données et les ressources que </a:t>
            </a:r>
            <a:r>
              <a:rPr lang="en-CA" sz="3200"/>
              <a:t>Marie-Claude</a:t>
            </a:r>
            <a:r>
              <a:rPr lang="fr-CA" sz="1800">
                <a:effectLst/>
                <a:latin typeface="Söhne"/>
                <a:ea typeface="Arial" panose="020B0604020202020204" pitchFamily="34" charset="0"/>
                <a:cs typeface="Arial" panose="020B0604020202020204" pitchFamily="34" charset="0"/>
              </a:rPr>
              <a:t> et son équipe ont mises à notre disposition pour prendre des décisions éclairées au sujet de nos choix de carrière et du meilleur endroit où exercer un métier particulier.</a:t>
            </a:r>
            <a:endParaRPr lang="en-US"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Nous allons explorer des idées déjà connues que nous pourrions suggérer ou améliorer, ou créer une toute nouvelle solution à l’enjeu de </a:t>
            </a:r>
            <a:r>
              <a:rPr lang="en-CA"/>
              <a:t>Marie-Claude </a:t>
            </a:r>
            <a:r>
              <a:rPr lang="en-CA" err="1"/>
              <a:t>Imbault</a:t>
            </a:r>
            <a:r>
              <a:rPr lang="fr-FR"/>
              <a:t>. Commençons avec un exercice de remue-méninges.</a:t>
            </a:r>
          </a:p>
        </p:txBody>
      </p:sp>
    </p:spTree>
    <p:extLst>
      <p:ext uri="{BB962C8B-B14F-4D97-AF65-F5344CB8AC3E}">
        <p14:creationId xmlns:p14="http://schemas.microsoft.com/office/powerpoint/2010/main" val="289551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1200"/>
              </a:spcAft>
              <a:buSzPts val="1400"/>
              <a:buNone/>
            </a:pPr>
            <a:r>
              <a:rPr lang="fr-FR" sz="1100" i="1"/>
              <a:t>*Note au personnel enseignant* Vous trouverez des détails sur l’activité Réfléchir-échanger-partager à l’adresse suivante (en anglais seulement) : https://www.kent.edu/ctl/think-pair-share </a:t>
            </a:r>
          </a:p>
          <a:p>
            <a:pPr marL="139700" lvl="0" indent="0" algn="l" rtl="0">
              <a:spcBef>
                <a:spcPts val="0"/>
              </a:spcBef>
              <a:spcAft>
                <a:spcPts val="1200"/>
              </a:spcAft>
              <a:buSzPts val="1400"/>
              <a:buNone/>
            </a:pPr>
            <a:endParaRPr lang="fr-FR" sz="1100" i="1"/>
          </a:p>
          <a:p>
            <a:pPr marL="139700" lvl="0" indent="0" algn="l" rtl="0">
              <a:spcBef>
                <a:spcPts val="0"/>
              </a:spcBef>
              <a:spcAft>
                <a:spcPts val="1200"/>
              </a:spcAft>
              <a:buSzPts val="1400"/>
              <a:buNone/>
            </a:pPr>
            <a:r>
              <a:rPr lang="fr-FR" sz="1100" i="1"/>
              <a:t>Il est recommandé de consacrer environ 30 minutes à l’activité Réfléchir-échanger-partager.</a:t>
            </a:r>
          </a:p>
          <a:p>
            <a:pPr marL="139700" lvl="0" indent="0" algn="l" rtl="0">
              <a:spcBef>
                <a:spcPts val="0"/>
              </a:spcBef>
              <a:spcAft>
                <a:spcPts val="1200"/>
              </a:spcAft>
              <a:buSzPts val="1400"/>
              <a:buNone/>
            </a:pPr>
            <a:endParaRPr lang="en-CA" sz="1100"/>
          </a:p>
          <a:p>
            <a:pPr marL="139700" lvl="0" indent="0" algn="l" rtl="0">
              <a:spcBef>
                <a:spcPts val="0"/>
              </a:spcBef>
              <a:spcAft>
                <a:spcPts val="1200"/>
              </a:spcAft>
              <a:buSzPts val="1400"/>
              <a:buNone/>
            </a:pPr>
            <a:r>
              <a:rPr lang="en-CA" sz="1100" i="1"/>
              <a:t>RÉFLÉCHIR</a:t>
            </a:r>
          </a:p>
          <a:p>
            <a:pPr marL="139700" lvl="0" indent="0" algn="l" rtl="0">
              <a:spcBef>
                <a:spcPts val="0"/>
              </a:spcBef>
              <a:spcAft>
                <a:spcPts val="1200"/>
              </a:spcAft>
              <a:buSzPts val="1400"/>
              <a:buNone/>
            </a:pPr>
            <a:r>
              <a:rPr lang="fr-FR" sz="1100" i="1"/>
              <a:t>Les élèves se pencheront sur deux questions et mèneront une recherche. (L’autre question est facultative et s’adresse aux élèves qui ont un intérêt pour les arts, la culture et le plein air.)</a:t>
            </a:r>
            <a:endParaRPr lang="en-CA" sz="1100" i="1"/>
          </a:p>
          <a:p>
            <a:pPr marL="342900" lvl="0" indent="-342900">
              <a:lnSpc>
                <a:spcPct val="107000"/>
              </a:lnSpc>
              <a:spcAft>
                <a:spcPts val="800"/>
              </a:spcAft>
              <a:buFont typeface="+mj-lt"/>
              <a:buAutoNum type="arabicPeriod"/>
              <a:tabLst>
                <a:tab pos="457200" algn="l"/>
              </a:tabLst>
            </a:pPr>
            <a:r>
              <a:rPr lang="fr-FR" sz="1800" i="1">
                <a:effectLst/>
                <a:latin typeface="Nunito Sans Light" panose="00000400000000000000" pitchFamily="2" charset="0"/>
                <a:ea typeface="Calibri" panose="020F0502020204030204" pitchFamily="34" charset="0"/>
                <a:cs typeface="Times New Roman" panose="02020603050405020304" pitchFamily="18" charset="0"/>
              </a:rPr>
              <a:t>Que se passe-t-il dans d’autres provinces pour que les gens choisissent d’y faire carrière?</a:t>
            </a:r>
          </a:p>
          <a:p>
            <a:pPr marL="342900" lvl="0" indent="-342900">
              <a:lnSpc>
                <a:spcPct val="107000"/>
              </a:lnSpc>
              <a:spcAft>
                <a:spcPts val="800"/>
              </a:spcAft>
              <a:buFont typeface="+mj-lt"/>
              <a:buAutoNum type="arabicPeriod"/>
              <a:tabLst>
                <a:tab pos="457200" algn="l"/>
              </a:tabLst>
            </a:pPr>
            <a:r>
              <a:rPr lang="fr-FR" sz="1800" i="1">
                <a:effectLst/>
                <a:latin typeface="Nunito Sans Light" panose="00000400000000000000" pitchFamily="2" charset="0"/>
                <a:ea typeface="Calibri" panose="020F0502020204030204" pitchFamily="34" charset="0"/>
                <a:cs typeface="Times New Roman" panose="02020603050405020304" pitchFamily="18" charset="0"/>
              </a:rPr>
              <a:t>Quels services ou programmes ou quelles campagnes de promotion ou ressources EPFT pourrait-il créer ou mettre en œuvre pour rendre le Nouveau-Brunswick plus attrayant pour les jeunes professionnels?</a:t>
            </a:r>
          </a:p>
          <a:p>
            <a:pPr marL="342900" lvl="0" indent="-342900">
              <a:lnSpc>
                <a:spcPct val="107000"/>
              </a:lnSpc>
              <a:spcAft>
                <a:spcPts val="800"/>
              </a:spcAft>
              <a:buFont typeface="+mj-lt"/>
              <a:buAutoNum type="arabicPeriod"/>
              <a:tabLst>
                <a:tab pos="457200" algn="l"/>
              </a:tabLst>
            </a:pPr>
            <a:r>
              <a:rPr lang="fr-FR" sz="1800" i="1">
                <a:effectLst/>
                <a:latin typeface="Nunito Sans Light" panose="00000400000000000000" pitchFamily="2" charset="0"/>
                <a:ea typeface="Calibri" panose="020F0502020204030204" pitchFamily="34" charset="0"/>
                <a:cs typeface="Times New Roman" panose="02020603050405020304" pitchFamily="18" charset="0"/>
              </a:rPr>
              <a:t>(facultatif) Quels événements ou quelles activités pourraient attirer de jeunes professionnels au Nouveau-Brunswick?</a:t>
            </a:r>
            <a:endParaRPr lang="en-CA" sz="1800" i="1">
              <a:effectLst/>
              <a:latin typeface="Nunito Sans Light" panose="00000400000000000000" pitchFamily="2" charset="0"/>
              <a:ea typeface="Calibri" panose="020F0502020204030204" pitchFamily="34" charset="0"/>
              <a:cs typeface="Times New Roman" panose="02020603050405020304" pitchFamily="18" charset="0"/>
            </a:endParaRPr>
          </a:p>
          <a:p>
            <a:pPr marL="139700" lvl="0" indent="0" algn="l" rtl="0">
              <a:spcBef>
                <a:spcPts val="0"/>
              </a:spcBef>
              <a:spcAft>
                <a:spcPts val="1200"/>
              </a:spcAft>
              <a:buSzPts val="1400"/>
              <a:buNone/>
            </a:pPr>
            <a:endParaRPr lang="en-CA" sz="1100" i="1"/>
          </a:p>
          <a:p>
            <a:pPr marL="139700" lvl="0" indent="0" algn="l" rtl="0">
              <a:spcBef>
                <a:spcPts val="0"/>
              </a:spcBef>
              <a:spcAft>
                <a:spcPts val="1200"/>
              </a:spcAft>
              <a:buSzPts val="1400"/>
              <a:buNone/>
            </a:pPr>
            <a:r>
              <a:rPr lang="fr-FR" sz="1100" i="1"/>
              <a:t>ÉCHANGER :</a:t>
            </a:r>
          </a:p>
          <a:p>
            <a:pPr marL="139700" lvl="0" indent="0" algn="l" rtl="0">
              <a:spcBef>
                <a:spcPts val="0"/>
              </a:spcBef>
              <a:spcAft>
                <a:spcPts val="1200"/>
              </a:spcAft>
              <a:buSzPts val="1400"/>
              <a:buNone/>
            </a:pPr>
            <a:r>
              <a:rPr lang="fr-FR" sz="1100" i="1"/>
              <a:t>Rassemblez-vous en équipe de deux ou en petit groupe pour discuter des idées qui sont ressorties de l’étape « Réfléchir ». Prenez en considération toutes les suggestions et regroupez vos idées pour imaginer des stratégies encore plus novatrices.</a:t>
            </a:r>
          </a:p>
          <a:p>
            <a:pPr marL="139700" lvl="0" indent="0" algn="l" rtl="0">
              <a:spcBef>
                <a:spcPts val="0"/>
              </a:spcBef>
              <a:spcAft>
                <a:spcPts val="1200"/>
              </a:spcAft>
              <a:buSzPts val="1400"/>
              <a:buNone/>
            </a:pPr>
            <a:endParaRPr lang="fr-FR" sz="1100" i="1"/>
          </a:p>
          <a:p>
            <a:pPr marL="139700" lvl="0" indent="0" algn="l" rtl="0">
              <a:spcBef>
                <a:spcPts val="0"/>
              </a:spcBef>
              <a:spcAft>
                <a:spcPts val="1200"/>
              </a:spcAft>
              <a:buSzPts val="1400"/>
              <a:buNone/>
            </a:pPr>
            <a:r>
              <a:rPr lang="fr-FR" sz="1100" i="1"/>
              <a:t>PARTAGER :</a:t>
            </a:r>
          </a:p>
          <a:p>
            <a:pPr marL="139700" lvl="0" indent="0" algn="l" rtl="0">
              <a:spcBef>
                <a:spcPts val="0"/>
              </a:spcBef>
              <a:spcAft>
                <a:spcPts val="1200"/>
              </a:spcAft>
              <a:buSzPts val="1400"/>
              <a:buNone/>
            </a:pPr>
            <a:r>
              <a:rPr lang="fr-FR" sz="1100" i="1"/>
              <a:t>Chaque paire ou groupe présentera ses meilleures idées à l’ensemble de la classe. Encouragez la discussion et demandez des commentaires à la classe afin de peaufiner les stratégies.</a:t>
            </a:r>
          </a:p>
          <a:p>
            <a:pPr marL="139700" lvl="0" indent="0">
              <a:spcAft>
                <a:spcPts val="1200"/>
              </a:spcAft>
              <a:buNone/>
            </a:pPr>
            <a:endParaRPr lang="en-GB" sz="1100"/>
          </a:p>
          <a:p>
            <a:pPr marL="139700" lvl="0" indent="0" algn="l" rtl="0">
              <a:spcBef>
                <a:spcPts val="0"/>
              </a:spcBef>
              <a:spcAft>
                <a:spcPts val="1200"/>
              </a:spcAft>
              <a:buSzPts val="1400"/>
              <a:buNone/>
            </a:pPr>
            <a:endParaRPr lang="en-GB" sz="110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L’activité comporte trois étapes : réfléchir, échanger et partager. À l’étape Réfléchir, on se penche sur les questions posées et fait une recherche chacun de son côté. À l’étape Échanger, on se rassemble en équipe pour mettre en commun nos idées et imaginer des stratégies novatrices. À l’étape Partager, chaque équipe présente ses meilleures idées à la classe.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Appuyez maintenant sur Pause. Vous pourrez redémarrer la présentation lorsque tout le monde sera prêt. Une barre verte avec la mention « Passons à la suite! » apparaîtra avant de passer à la diapositive suivante.</a:t>
            </a:r>
          </a:p>
          <a:p>
            <a:pPr marL="139700" lvl="0" indent="0">
              <a:spcAft>
                <a:spcPts val="1200"/>
              </a:spcAft>
              <a:buNone/>
            </a:pPr>
            <a:endParaRPr lang="en-GB" sz="1100"/>
          </a:p>
        </p:txBody>
      </p:sp>
    </p:spTree>
    <p:extLst>
      <p:ext uri="{BB962C8B-B14F-4D97-AF65-F5344CB8AC3E}">
        <p14:creationId xmlns:p14="http://schemas.microsoft.com/office/powerpoint/2010/main" val="273021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endParaRPr lang="en-GB" b="1" i="0">
              <a:solidFill>
                <a:srgbClr val="37415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TRANSCRIPTION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a:t>Vous avez peut-être trouvé des idées super géniales lors de votre discussion sur les deux questions. </a:t>
            </a:r>
          </a:p>
          <a:p>
            <a:pPr marL="158750" indent="0" algn="l">
              <a:buNone/>
            </a:pPr>
            <a:r>
              <a:rPr lang="en-GB" b="0" i="0">
                <a:solidFill>
                  <a:srgbClr val="374151"/>
                </a:solidFill>
                <a:effectLst/>
                <a:latin typeface="Arial" panose="020B0604020202020204" pitchFamily="34" charset="0"/>
              </a:rPr>
              <a:t> </a:t>
            </a:r>
          </a:p>
          <a:p>
            <a:pPr marL="158750" indent="0" algn="l">
              <a:buNone/>
            </a:pPr>
            <a:r>
              <a:rPr lang="fr-FR" b="0" i="0">
                <a:solidFill>
                  <a:srgbClr val="374151"/>
                </a:solidFill>
                <a:effectLst/>
                <a:latin typeface="Arial" panose="020B0604020202020204" pitchFamily="34" charset="0"/>
              </a:rPr>
              <a:t>Question 1 : Qu’est-ce qui fait en sorte que les gens veulent vivre et travailler dans d’autres provinces?</a:t>
            </a:r>
          </a:p>
          <a:p>
            <a:pPr marL="158750" indent="0" algn="l">
              <a:buNone/>
            </a:pPr>
            <a:r>
              <a:rPr lang="fr-FR" b="0" i="0">
                <a:solidFill>
                  <a:srgbClr val="374151"/>
                </a:solidFill>
                <a:effectLst/>
                <a:latin typeface="Arial" panose="020B0604020202020204" pitchFamily="34" charset="0"/>
              </a:rPr>
              <a:t>Cette question nous pousse à réfléchir à ce qui incite certaines personnes à bâtir leur carrière ailleurs. Elle nous a permis d’en apprendre davantage sur le succès d’autres provinces et de nous demander si certaines de leurs solutions s’appliqueraient au Nouveau-Brunswick. Vous avez peut-être pensé à des programmes de recrutement ou vous en avez peut-être remarqué. On entend par recrutement les outils qui aident les employeurs à trouver des travailleurs. Des affiches, des vidéos ou des formations de qualité sont des stratégies de recrutement. Vous avez peut-être vu des mécanismes de maintien en poste. Ces mécanismes aident les employeurs à retenir les employés qui pourraient continuer de chercher du travail ailleurs. Une formation assurant un avancement professionnel, des congés supplémentaires ou des augmentations de salaire régulières sont tous des mécanismes de maintien en poste.</a:t>
            </a:r>
          </a:p>
          <a:p>
            <a:pPr marL="158750" indent="0" algn="l">
              <a:buNone/>
            </a:pPr>
            <a:endParaRPr lang="fr-FR" b="0" i="0">
              <a:solidFill>
                <a:srgbClr val="374151"/>
              </a:solidFill>
              <a:effectLst/>
              <a:latin typeface="Arial" panose="020B0604020202020204" pitchFamily="34" charset="0"/>
            </a:endParaRPr>
          </a:p>
          <a:p>
            <a:pPr marL="158750" indent="0" algn="l">
              <a:buNone/>
            </a:pPr>
            <a:r>
              <a:rPr lang="fr-FR" b="0" i="0">
                <a:solidFill>
                  <a:srgbClr val="374151"/>
                </a:solidFill>
                <a:effectLst/>
                <a:latin typeface="Arial" panose="020B0604020202020204" pitchFamily="34" charset="0"/>
              </a:rPr>
              <a:t>Question 2 : Qu’est-ce qui pourrait être fait pour que le Nouveau-Brunswick soit le meilleur endroit où vivre et travailler?</a:t>
            </a:r>
          </a:p>
          <a:p>
            <a:pPr marL="158750" indent="0" algn="l">
              <a:buNone/>
            </a:pPr>
            <a:r>
              <a:rPr lang="fr-FR" b="0" i="0">
                <a:solidFill>
                  <a:srgbClr val="374151"/>
                </a:solidFill>
                <a:effectLst/>
                <a:latin typeface="Arial" panose="020B0604020202020204" pitchFamily="34" charset="0"/>
              </a:rPr>
              <a:t>C’est ici que vous avez réfléchi aux conditions idéales qui feraient du Nouveau-Brunswick le meilleur endroit où vivre une bonne vie et occuper un super emploi. Vous avez peut-être pensé à de nouveaux services, de nouveaux programmes, des campagnes de promotion dynamiques ou de précieuses ressources qui aideraient les gens à trouver facilement un emploi qui leur convient. Cet exercice nous encourage à voir le marché du travail néo-brunswickois avec un œil créatif et à le faire briller.</a:t>
            </a:r>
          </a:p>
          <a:p>
            <a:pPr marL="158750" indent="0" algn="l">
              <a:buNone/>
            </a:pPr>
            <a:endParaRPr lang="fr-FR" b="0" i="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365296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cstate="print">
            <a:alphaModFix/>
            <a:extLst>
              <a:ext uri="{28A0092B-C50C-407E-A947-70E740481C1C}">
                <a14:useLocalDpi xmlns:a14="http://schemas.microsoft.com/office/drawing/2010/main"/>
              </a:ext>
            </a:extLst>
          </a:blip>
          <a:srcRect b="61089"/>
          <a:stretch/>
        </p:blipFill>
        <p:spPr>
          <a:xfrm rot="-620881">
            <a:off x="1853551" y="40483"/>
            <a:ext cx="2068426" cy="1772790"/>
          </a:xfrm>
          <a:prstGeom prst="rect">
            <a:avLst/>
          </a:prstGeom>
          <a:noFill/>
          <a:ln>
            <a:noFill/>
          </a:ln>
        </p:spPr>
      </p:pic>
      <p:pic>
        <p:nvPicPr>
          <p:cNvPr id="11" name="Google Shape;11;p2"/>
          <p:cNvPicPr preferRelativeResize="0"/>
          <p:nvPr userDrawn="1"/>
        </p:nvPicPr>
        <p:blipFill rotWithShape="1">
          <a:blip r:embed="rId4" cstate="print">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cstate="print">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cstate="print">
            <a:alphaModFix/>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cstate="print">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oogle Shape;56;p11">
            <a:extLst>
              <a:ext uri="{FF2B5EF4-FFF2-40B4-BE49-F238E27FC236}">
                <a16:creationId xmlns:a16="http://schemas.microsoft.com/office/drawing/2014/main" id="{77CC8FC1-085B-45AB-49A3-4EF572089FAC}"/>
              </a:ext>
            </a:extLst>
          </p:cNvPr>
          <p:cNvPicPr preferRelativeResize="0"/>
          <p:nvPr userDrawn="1"/>
        </p:nvPicPr>
        <p:blipFill rotWithShape="1">
          <a:blip r:embed="rId3" cstate="print">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rot="16200000">
            <a:off x="4748475" y="480657"/>
            <a:ext cx="2036850" cy="846042"/>
          </a:xfrm>
          <a:prstGeom prst="rect">
            <a:avLst/>
          </a:prstGeom>
          <a:noFill/>
          <a:ln>
            <a:noFill/>
          </a:ln>
        </p:spPr>
      </p:pic>
      <p:pic>
        <p:nvPicPr>
          <p:cNvPr id="6" name="Google Shape;57;p11">
            <a:extLst>
              <a:ext uri="{FF2B5EF4-FFF2-40B4-BE49-F238E27FC236}">
                <a16:creationId xmlns:a16="http://schemas.microsoft.com/office/drawing/2014/main" id="{D360EBBB-CE41-787E-73FC-E79E4D692A0A}"/>
              </a:ext>
            </a:extLst>
          </p:cNvPr>
          <p:cNvPicPr preferRelativeResize="0"/>
          <p:nvPr userDrawn="1"/>
        </p:nvPicPr>
        <p:blipFill rotWithShape="1">
          <a:blip r:embed="rId3" cstate="print">
            <a:alphaModFix/>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16200000">
            <a:off x="5339025" y="595407"/>
            <a:ext cx="2036850" cy="846042"/>
          </a:xfrm>
          <a:prstGeom prst="rect">
            <a:avLst/>
          </a:prstGeom>
          <a:noFill/>
          <a:ln>
            <a:noFill/>
          </a:ln>
        </p:spPr>
      </p:pic>
      <p:pic>
        <p:nvPicPr>
          <p:cNvPr id="7" name="Google Shape;58;p11">
            <a:extLst>
              <a:ext uri="{FF2B5EF4-FFF2-40B4-BE49-F238E27FC236}">
                <a16:creationId xmlns:a16="http://schemas.microsoft.com/office/drawing/2014/main" id="{7EDF42D8-F9F0-0889-8939-8CF883EA8E11}"/>
              </a:ext>
            </a:extLst>
          </p:cNvPr>
          <p:cNvPicPr preferRelativeResize="0"/>
          <p:nvPr userDrawn="1"/>
        </p:nvPicPr>
        <p:blipFill rotWithShape="1">
          <a:blip r:embed="rId4" cstate="print">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b="7123"/>
          <a:stretch/>
        </p:blipFill>
        <p:spPr>
          <a:xfrm>
            <a:off x="1974100" y="324738"/>
            <a:ext cx="5195775" cy="4494025"/>
          </a:xfrm>
          <a:prstGeom prst="rect">
            <a:avLst/>
          </a:prstGeom>
          <a:noFill/>
          <a:ln>
            <a:noFill/>
          </a:ln>
        </p:spPr>
      </p:pic>
      <p:sp>
        <p:nvSpPr>
          <p:cNvPr id="8" name="Google Shape;59;p11">
            <a:extLst>
              <a:ext uri="{FF2B5EF4-FFF2-40B4-BE49-F238E27FC236}">
                <a16:creationId xmlns:a16="http://schemas.microsoft.com/office/drawing/2014/main" id="{A03BAB7B-D8EC-9F99-D75F-EAD57B2904AD}"/>
              </a:ext>
            </a:extLst>
          </p:cNvPr>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latin typeface="Arial" panose="020B0604020202020204" pitchFamily="34" charset="0"/>
                <a:cs typeface="Arial" panose="020B0604020202020204" pitchFamily="34" charset="0"/>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9" name="Google Shape;60;p11">
            <a:extLst>
              <a:ext uri="{FF2B5EF4-FFF2-40B4-BE49-F238E27FC236}">
                <a16:creationId xmlns:a16="http://schemas.microsoft.com/office/drawing/2014/main" id="{77959FC2-D10F-1614-52F8-ECB5DD0489B8}"/>
              </a:ext>
            </a:extLst>
          </p:cNvPr>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latin typeface="Arial" panose="020B0604020202020204" pitchFamily="34" charset="0"/>
                <a:cs typeface="Arial" panose="020B0604020202020204" pitchFamily="34" charset="0"/>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ustDataLst>
      <p:tags r:id="rId1"/>
    </p:custDataLst>
    <p:extLst>
      <p:ext uri="{BB962C8B-B14F-4D97-AF65-F5344CB8AC3E}">
        <p14:creationId xmlns:p14="http://schemas.microsoft.com/office/powerpoint/2010/main" val="368976197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9" name="Google Shape;299;p44"/>
          <p:cNvPicPr preferRelativeResize="0"/>
          <p:nvPr/>
        </p:nvPicPr>
        <p:blipFill rotWithShape="1">
          <a:blip r:embed="rId3" cstate="print">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1"/>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9" r:id="rId5"/>
    <p:sldLayoutId id="2147483672" r:id="rId6"/>
    <p:sldLayoutId id="2147483691" r:id="rId7"/>
    <p:sldLayoutId id="2147483687" r:id="rId8"/>
    <p:sldLayoutId id="2147483690" r:id="rId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hyperlink" Target="https://enjeuimt.ca/wp-content/uploads/2025/01/Projet-pilote-un-travailleur-social-dans-une-bibliotheque-publique.pdf"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15.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ilZ3sGvNQEI?feature=oembed" TargetMode="External"/><Relationship Id="rId1" Type="http://schemas.openxmlformats.org/officeDocument/2006/relationships/tags" Target="../tags/tag15.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www.flickr.com/photos/drzaro/6179531666/"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682415" y="1290384"/>
            <a:ext cx="5779170" cy="1655100"/>
          </a:xfrm>
          <a:prstGeom prst="rect">
            <a:avLst/>
          </a:prstGeom>
        </p:spPr>
        <p:txBody>
          <a:bodyPr spcFirstLastPara="1" wrap="square" lIns="91425" tIns="91425" rIns="91425" bIns="91425" anchor="b" anchorCtr="0">
            <a:noAutofit/>
          </a:bodyPr>
          <a:lstStyle/>
          <a:p>
            <a:pPr lvl="0"/>
            <a:r>
              <a:rPr lang="fr-FR" sz="3600"/>
              <a:t>Pourquoi choisir le Nouveau-Brunswick?</a:t>
            </a:r>
          </a:p>
        </p:txBody>
      </p:sp>
      <p:sp>
        <p:nvSpPr>
          <p:cNvPr id="309" name="Google Shape;309;p47"/>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b="0"/>
              <a:t>Imaginer </a:t>
            </a:r>
            <a:r>
              <a:rPr lang="en-US" sz="1200" b="0" err="1"/>
              <a:t>une</a:t>
            </a:r>
            <a:r>
              <a:rPr lang="en-US" sz="1200" b="0"/>
              <a:t> solution</a:t>
            </a:r>
            <a:endParaRPr sz="1200" b="0"/>
          </a:p>
        </p:txBody>
      </p:sp>
      <p:sp>
        <p:nvSpPr>
          <p:cNvPr id="312" name="Google Shape;312;p47"/>
          <p:cNvSpPr/>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n-CA"/>
          </a:p>
        </p:txBody>
      </p:sp>
      <p:pic>
        <p:nvPicPr>
          <p:cNvPr id="313" name="Google Shape;313;p4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653475" y="2024280"/>
            <a:ext cx="2036850" cy="810276"/>
          </a:xfrm>
          <a:prstGeom prst="rect">
            <a:avLst/>
          </a:prstGeom>
          <a:noFill/>
          <a:ln>
            <a:noFill/>
          </a:ln>
        </p:spPr>
      </p:pic>
      <p:pic>
        <p:nvPicPr>
          <p:cNvPr id="314" name="Google Shape;314;p47"/>
          <p:cNvPicPr preferRelativeResize="0"/>
          <p:nvPr/>
        </p:nvPicPr>
        <p:blipFill rotWithShape="1">
          <a:blip r:embed="rId5" cstate="print">
            <a:alphaModFix/>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9750">
        <p:fade/>
      </p:transition>
    </mc:Choice>
    <mc:Fallback xmlns="">
      <p:transition spd="med" advTm="9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cstate="print">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t>EXPLIQUER</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344" name="Google Shape;344;p50"/>
          <p:cNvPicPr preferRelativeResize="0"/>
          <p:nvPr/>
        </p:nvPicPr>
        <p:blipFill rotWithShape="1">
          <a:blip r:embed="rId5" cstate="print">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cstate="print">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1453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en-CA"/>
              <a:t>Solutions possibles</a:t>
            </a:r>
            <a:endParaRPr/>
          </a:p>
        </p:txBody>
      </p:sp>
      <p:sp>
        <p:nvSpPr>
          <p:cNvPr id="2" name="Google Shape;376;p53">
            <a:extLst>
              <a:ext uri="{FF2B5EF4-FFF2-40B4-BE49-F238E27FC236}">
                <a16:creationId xmlns:a16="http://schemas.microsoft.com/office/drawing/2014/main" id="{0D07E1A6-DC10-1A7A-E81A-599DA980DEDC}"/>
              </a:ext>
            </a:extLst>
          </p:cNvPr>
          <p:cNvSpPr txBox="1">
            <a:spLocks/>
          </p:cNvSpPr>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fr-FR" sz="2000">
                <a:solidFill>
                  <a:schemeClr val="tx1"/>
                </a:solidFill>
              </a:rPr>
              <a:t>Au moment de choisir une solution, il faut répondre aux questions suivantes :</a:t>
            </a:r>
            <a:endParaRPr lang="en-CA" sz="2000">
              <a:solidFill>
                <a:schemeClr val="tx1"/>
              </a:solidFill>
            </a:endParaRPr>
          </a:p>
        </p:txBody>
      </p:sp>
      <p:grpSp>
        <p:nvGrpSpPr>
          <p:cNvPr id="20" name="Group 19">
            <a:extLst>
              <a:ext uri="{FF2B5EF4-FFF2-40B4-BE49-F238E27FC236}">
                <a16:creationId xmlns:a16="http://schemas.microsoft.com/office/drawing/2014/main" id="{16935DE7-8EA9-A51C-C2A0-C30D28351847}"/>
              </a:ext>
            </a:extLst>
          </p:cNvPr>
          <p:cNvGrpSpPr/>
          <p:nvPr/>
        </p:nvGrpSpPr>
        <p:grpSpPr>
          <a:xfrm>
            <a:off x="2032479" y="1988474"/>
            <a:ext cx="1952988" cy="2011005"/>
            <a:chOff x="2032479" y="1988474"/>
            <a:chExt cx="1952988" cy="2011005"/>
          </a:xfrm>
        </p:grpSpPr>
        <p:pic>
          <p:nvPicPr>
            <p:cNvPr id="3" name="Google Shape;1361;p101">
              <a:extLst>
                <a:ext uri="{FF2B5EF4-FFF2-40B4-BE49-F238E27FC236}">
                  <a16:creationId xmlns:a16="http://schemas.microsoft.com/office/drawing/2014/main" id="{F99A18AD-220C-681F-42D6-5B605696ABEF}"/>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032479" y="1988474"/>
              <a:ext cx="1952988" cy="2011005"/>
            </a:xfrm>
            <a:prstGeom prst="rect">
              <a:avLst/>
            </a:prstGeom>
            <a:noFill/>
            <a:ln>
              <a:noFill/>
            </a:ln>
            <a:effectLst>
              <a:outerShdw blurRad="50800" dist="38100" dir="8100000" algn="tr"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2163005" y="2556749"/>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b="0">
                  <a:solidFill>
                    <a:schemeClr val="tx1"/>
                  </a:solidFill>
                </a:rPr>
                <a:t>Qui</a:t>
              </a:r>
            </a:p>
          </p:txBody>
        </p:sp>
      </p:grpSp>
      <p:grpSp>
        <p:nvGrpSpPr>
          <p:cNvPr id="21" name="Group 20">
            <a:extLst>
              <a:ext uri="{FF2B5EF4-FFF2-40B4-BE49-F238E27FC236}">
                <a16:creationId xmlns:a16="http://schemas.microsoft.com/office/drawing/2014/main" id="{CEB61B83-EC98-4BE0-9A0B-F8D959A62506}"/>
              </a:ext>
            </a:extLst>
          </p:cNvPr>
          <p:cNvGrpSpPr/>
          <p:nvPr/>
        </p:nvGrpSpPr>
        <p:grpSpPr>
          <a:xfrm>
            <a:off x="3936921" y="1988473"/>
            <a:ext cx="1952988" cy="2011006"/>
            <a:chOff x="3936921" y="1988473"/>
            <a:chExt cx="1952988" cy="2011006"/>
          </a:xfrm>
        </p:grpSpPr>
        <p:pic>
          <p:nvPicPr>
            <p:cNvPr id="5" name="Google Shape;1362;p101">
              <a:extLst>
                <a:ext uri="{FF2B5EF4-FFF2-40B4-BE49-F238E27FC236}">
                  <a16:creationId xmlns:a16="http://schemas.microsoft.com/office/drawing/2014/main" id="{0E275DDD-7C0C-8E86-22E0-E22D55B9C89E}"/>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936921" y="1988473"/>
              <a:ext cx="1952988" cy="2011006"/>
            </a:xfrm>
            <a:prstGeom prst="rect">
              <a:avLst/>
            </a:prstGeom>
            <a:noFill/>
            <a:ln>
              <a:noFill/>
            </a:ln>
            <a:effectLst>
              <a:outerShdw blurRad="50800" dist="38100" dir="5400000" algn="t" rotWithShape="0">
                <a:prstClr val="black">
                  <a:alpha val="40000"/>
                </a:prstClr>
              </a:outerShdw>
            </a:effectLst>
          </p:spPr>
        </p:pic>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4037075" y="2495547"/>
              <a:ext cx="1701072"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b="0">
                  <a:solidFill>
                    <a:schemeClr val="tx1"/>
                  </a:solidFill>
                </a:rPr>
                <a:t>Comment</a:t>
              </a:r>
            </a:p>
          </p:txBody>
        </p:sp>
      </p:grpSp>
      <p:grpSp>
        <p:nvGrpSpPr>
          <p:cNvPr id="22" name="Group 21">
            <a:extLst>
              <a:ext uri="{FF2B5EF4-FFF2-40B4-BE49-F238E27FC236}">
                <a16:creationId xmlns:a16="http://schemas.microsoft.com/office/drawing/2014/main" id="{61D67C5C-B2E8-CB7D-3E60-C7E9AC252CCC}"/>
              </a:ext>
            </a:extLst>
          </p:cNvPr>
          <p:cNvGrpSpPr/>
          <p:nvPr/>
        </p:nvGrpSpPr>
        <p:grpSpPr>
          <a:xfrm>
            <a:off x="5841363" y="1988474"/>
            <a:ext cx="2050129" cy="2011005"/>
            <a:chOff x="5841363" y="1988474"/>
            <a:chExt cx="2050129" cy="2011005"/>
          </a:xfrm>
        </p:grpSpPr>
        <p:pic>
          <p:nvPicPr>
            <p:cNvPr id="6" name="Google Shape;1363;p101">
              <a:extLst>
                <a:ext uri="{FF2B5EF4-FFF2-40B4-BE49-F238E27FC236}">
                  <a16:creationId xmlns:a16="http://schemas.microsoft.com/office/drawing/2014/main" id="{0BCCCCDF-5C64-281B-7604-3609CD735311}"/>
                </a:ext>
              </a:extLst>
            </p:cNvPr>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5841363" y="1988474"/>
              <a:ext cx="2050129" cy="2011005"/>
            </a:xfrm>
            <a:prstGeom prst="rect">
              <a:avLst/>
            </a:prstGeom>
            <a:noFill/>
            <a:ln>
              <a:noFill/>
            </a:ln>
            <a:effectLst>
              <a:outerShdw blurRad="50800" dist="38100" dir="2700000" algn="tl" rotWithShape="0">
                <a:prstClr val="black">
                  <a:alpha val="40000"/>
                </a:prstClr>
              </a:outerShdw>
            </a:effectLst>
          </p:spPr>
        </p:pic>
        <p:sp>
          <p:nvSpPr>
            <p:cNvPr id="9" name="Google Shape;376;p53">
              <a:extLst>
                <a:ext uri="{FF2B5EF4-FFF2-40B4-BE49-F238E27FC236}">
                  <a16:creationId xmlns:a16="http://schemas.microsoft.com/office/drawing/2014/main" id="{96679299-C2D0-90C3-8C41-C1572D930E2C}"/>
                </a:ext>
              </a:extLst>
            </p:cNvPr>
            <p:cNvSpPr txBox="1">
              <a:spLocks/>
            </p:cNvSpPr>
            <p:nvPr/>
          </p:nvSpPr>
          <p:spPr>
            <a:xfrm>
              <a:off x="5993125" y="2497118"/>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b="0" err="1">
                  <a:solidFill>
                    <a:schemeClr val="tx1"/>
                  </a:solidFill>
                </a:rPr>
                <a:t>Pourquoi</a:t>
              </a:r>
              <a:endParaRPr lang="en-CA" b="0">
                <a:solidFill>
                  <a:schemeClr val="tx1"/>
                </a:solidFill>
              </a:endParaRPr>
            </a:p>
          </p:txBody>
        </p:sp>
      </p:grpSp>
      <p:grpSp>
        <p:nvGrpSpPr>
          <p:cNvPr id="23" name="Group 22">
            <a:extLst>
              <a:ext uri="{FF2B5EF4-FFF2-40B4-BE49-F238E27FC236}">
                <a16:creationId xmlns:a16="http://schemas.microsoft.com/office/drawing/2014/main" id="{011D983E-B714-EC63-3E05-53DA663C3BDB}"/>
              </a:ext>
            </a:extLst>
          </p:cNvPr>
          <p:cNvGrpSpPr/>
          <p:nvPr/>
        </p:nvGrpSpPr>
        <p:grpSpPr>
          <a:xfrm>
            <a:off x="1444027" y="3644346"/>
            <a:ext cx="1073686" cy="1069834"/>
            <a:chOff x="1444027" y="3644346"/>
            <a:chExt cx="1073686" cy="1069834"/>
          </a:xfrm>
        </p:grpSpPr>
        <p:pic>
          <p:nvPicPr>
            <p:cNvPr id="4" name="Google Shape;869;p78">
              <a:extLst>
                <a:ext uri="{FF2B5EF4-FFF2-40B4-BE49-F238E27FC236}">
                  <a16:creationId xmlns:a16="http://schemas.microsoft.com/office/drawing/2014/main" id="{427825C0-E3FC-0B31-EC54-5C374DEEF4EC}"/>
                </a:ext>
              </a:extLst>
            </p:cNvPr>
            <p:cNvPicPr preferRelativeResize="0"/>
            <p:nvPr/>
          </p:nvPicPr>
          <p:blipFill>
            <a:blip r:embed="rId7" cstate="print">
              <a:alphaModFix amt="80000"/>
              <a:extLst>
                <a:ext uri="{28A0092B-C50C-407E-A947-70E740481C1C}">
                  <a14:useLocalDpi xmlns:a14="http://schemas.microsoft.com/office/drawing/2010/main"/>
                </a:ext>
              </a:extLst>
            </a:blip>
            <a:stretch>
              <a:fillRect/>
            </a:stretch>
          </p:blipFill>
          <p:spPr>
            <a:xfrm rot="17832212" flipH="1">
              <a:off x="1945994" y="3788662"/>
              <a:ext cx="539481" cy="250849"/>
            </a:xfrm>
            <a:prstGeom prst="rect">
              <a:avLst/>
            </a:prstGeom>
            <a:noFill/>
            <a:ln>
              <a:noFill/>
            </a:ln>
          </p:spPr>
        </p:pic>
        <p:sp>
          <p:nvSpPr>
            <p:cNvPr id="10" name="Google Shape;376;p53">
              <a:extLst>
                <a:ext uri="{FF2B5EF4-FFF2-40B4-BE49-F238E27FC236}">
                  <a16:creationId xmlns:a16="http://schemas.microsoft.com/office/drawing/2014/main" id="{6C3501B0-6168-21F0-7FAE-95BFF3B6F0AB}"/>
                </a:ext>
              </a:extLst>
            </p:cNvPr>
            <p:cNvSpPr txBox="1">
              <a:spLocks/>
            </p:cNvSpPr>
            <p:nvPr/>
          </p:nvSpPr>
          <p:spPr>
            <a:xfrm>
              <a:off x="1444027" y="4113770"/>
              <a:ext cx="1073686"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fr-FR" sz="1000" b="0">
                  <a:solidFill>
                    <a:schemeClr val="tx1"/>
                  </a:solidFill>
                </a:rPr>
                <a:t>À qui la solution s’adresse-t-elle?</a:t>
              </a:r>
              <a:endParaRPr lang="en-CA" sz="1000" b="0">
                <a:solidFill>
                  <a:schemeClr val="tx1"/>
                </a:solidFill>
              </a:endParaRPr>
            </a:p>
          </p:txBody>
        </p:sp>
      </p:grpSp>
      <p:grpSp>
        <p:nvGrpSpPr>
          <p:cNvPr id="24" name="Group 23">
            <a:extLst>
              <a:ext uri="{FF2B5EF4-FFF2-40B4-BE49-F238E27FC236}">
                <a16:creationId xmlns:a16="http://schemas.microsoft.com/office/drawing/2014/main" id="{1DFE551F-45AA-32A2-D000-F2988EF1415E}"/>
              </a:ext>
            </a:extLst>
          </p:cNvPr>
          <p:cNvGrpSpPr/>
          <p:nvPr/>
        </p:nvGrpSpPr>
        <p:grpSpPr>
          <a:xfrm>
            <a:off x="3516033" y="3476824"/>
            <a:ext cx="1315859" cy="1123065"/>
            <a:chOff x="3516033" y="3476824"/>
            <a:chExt cx="1315859" cy="1123065"/>
          </a:xfrm>
        </p:grpSpPr>
        <p:pic>
          <p:nvPicPr>
            <p:cNvPr id="13" name="Google Shape;869;p78">
              <a:extLst>
                <a:ext uri="{FF2B5EF4-FFF2-40B4-BE49-F238E27FC236}">
                  <a16:creationId xmlns:a16="http://schemas.microsoft.com/office/drawing/2014/main" id="{268E1420-7E63-2F22-BF70-6BE406FBC779}"/>
                </a:ext>
              </a:extLst>
            </p:cNvPr>
            <p:cNvPicPr preferRelativeResize="0"/>
            <p:nvPr/>
          </p:nvPicPr>
          <p:blipFill>
            <a:blip r:embed="rId7" cstate="print">
              <a:alphaModFix amt="80000"/>
              <a:extLst>
                <a:ext uri="{28A0092B-C50C-407E-A947-70E740481C1C}">
                  <a14:useLocalDpi xmlns:a14="http://schemas.microsoft.com/office/drawing/2010/main"/>
                </a:ext>
              </a:extLst>
            </a:blip>
            <a:stretch>
              <a:fillRect/>
            </a:stretch>
          </p:blipFill>
          <p:spPr>
            <a:xfrm rot="17832212" flipH="1">
              <a:off x="4145635" y="3621140"/>
              <a:ext cx="539481" cy="250849"/>
            </a:xfrm>
            <a:prstGeom prst="rect">
              <a:avLst/>
            </a:prstGeom>
            <a:noFill/>
            <a:ln>
              <a:noFill/>
            </a:ln>
          </p:spPr>
        </p:pic>
        <p:sp>
          <p:nvSpPr>
            <p:cNvPr id="14" name="Google Shape;376;p53">
              <a:extLst>
                <a:ext uri="{FF2B5EF4-FFF2-40B4-BE49-F238E27FC236}">
                  <a16:creationId xmlns:a16="http://schemas.microsoft.com/office/drawing/2014/main" id="{D93958D3-19C8-0659-D6BD-CACCBE65E38E}"/>
                </a:ext>
              </a:extLst>
            </p:cNvPr>
            <p:cNvSpPr txBox="1">
              <a:spLocks/>
            </p:cNvSpPr>
            <p:nvPr/>
          </p:nvSpPr>
          <p:spPr>
            <a:xfrm>
              <a:off x="3516033" y="3999479"/>
              <a:ext cx="131585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fr-FR" sz="1000" b="0">
                  <a:solidFill>
                    <a:schemeClr val="tx1"/>
                  </a:solidFill>
                </a:rPr>
                <a:t>Comment la solution se concrétiserait-elle dans la vraie vie?</a:t>
              </a:r>
              <a:endParaRPr lang="en-CA" sz="1000" b="0">
                <a:solidFill>
                  <a:schemeClr val="tx1"/>
                </a:solidFill>
              </a:endParaRPr>
            </a:p>
          </p:txBody>
        </p:sp>
      </p:grpSp>
      <p:grpSp>
        <p:nvGrpSpPr>
          <p:cNvPr id="25" name="Group 24">
            <a:extLst>
              <a:ext uri="{FF2B5EF4-FFF2-40B4-BE49-F238E27FC236}">
                <a16:creationId xmlns:a16="http://schemas.microsoft.com/office/drawing/2014/main" id="{60D15B4A-F7C2-E9DD-AC5B-DF29DC5CA9D6}"/>
              </a:ext>
            </a:extLst>
          </p:cNvPr>
          <p:cNvGrpSpPr/>
          <p:nvPr/>
        </p:nvGrpSpPr>
        <p:grpSpPr>
          <a:xfrm>
            <a:off x="5026935" y="3493041"/>
            <a:ext cx="1479201" cy="1106848"/>
            <a:chOff x="5026935" y="3493041"/>
            <a:chExt cx="1479201" cy="1106848"/>
          </a:xfrm>
        </p:grpSpPr>
        <p:pic>
          <p:nvPicPr>
            <p:cNvPr id="15" name="Google Shape;869;p78">
              <a:extLst>
                <a:ext uri="{FF2B5EF4-FFF2-40B4-BE49-F238E27FC236}">
                  <a16:creationId xmlns:a16="http://schemas.microsoft.com/office/drawing/2014/main" id="{173D9B57-8F66-6282-ACC0-E4AE7542548A}"/>
                </a:ext>
              </a:extLst>
            </p:cNvPr>
            <p:cNvPicPr preferRelativeResize="0"/>
            <p:nvPr/>
          </p:nvPicPr>
          <p:blipFill>
            <a:blip r:embed="rId7" cstate="print">
              <a:alphaModFix amt="80000"/>
              <a:extLst>
                <a:ext uri="{28A0092B-C50C-407E-A947-70E740481C1C}">
                  <a14:useLocalDpi xmlns:a14="http://schemas.microsoft.com/office/drawing/2010/main"/>
                </a:ext>
              </a:extLst>
            </a:blip>
            <a:stretch>
              <a:fillRect/>
            </a:stretch>
          </p:blipFill>
          <p:spPr>
            <a:xfrm rot="14816701" flipH="1">
              <a:off x="5109836" y="3637357"/>
              <a:ext cx="539481" cy="250849"/>
            </a:xfrm>
            <a:prstGeom prst="rect">
              <a:avLst/>
            </a:prstGeom>
            <a:noFill/>
            <a:ln>
              <a:noFill/>
            </a:ln>
          </p:spPr>
        </p:pic>
        <p:sp>
          <p:nvSpPr>
            <p:cNvPr id="16" name="Google Shape;376;p53">
              <a:extLst>
                <a:ext uri="{FF2B5EF4-FFF2-40B4-BE49-F238E27FC236}">
                  <a16:creationId xmlns:a16="http://schemas.microsoft.com/office/drawing/2014/main" id="{D0925CDD-83DB-B42B-878F-65BC9641ECBA}"/>
                </a:ext>
              </a:extLst>
            </p:cNvPr>
            <p:cNvSpPr txBox="1">
              <a:spLocks/>
            </p:cNvSpPr>
            <p:nvPr/>
          </p:nvSpPr>
          <p:spPr>
            <a:xfrm>
              <a:off x="5026935" y="3999479"/>
              <a:ext cx="147920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fr-FR" sz="1000" b="0">
                  <a:solidFill>
                    <a:schemeClr val="tx1"/>
                  </a:solidFill>
                </a:rPr>
                <a:t>Comment cette solution apporterait-elle des changements?</a:t>
              </a:r>
              <a:endParaRPr lang="en-CA" sz="1000" b="0">
                <a:solidFill>
                  <a:schemeClr val="tx1"/>
                </a:solidFill>
              </a:endParaRPr>
            </a:p>
          </p:txBody>
        </p:sp>
      </p:grpSp>
      <p:grpSp>
        <p:nvGrpSpPr>
          <p:cNvPr id="26" name="Group 25">
            <a:extLst>
              <a:ext uri="{FF2B5EF4-FFF2-40B4-BE49-F238E27FC236}">
                <a16:creationId xmlns:a16="http://schemas.microsoft.com/office/drawing/2014/main" id="{5F8DEC8C-76A4-6E94-77B6-848949E39E2E}"/>
              </a:ext>
            </a:extLst>
          </p:cNvPr>
          <p:cNvGrpSpPr/>
          <p:nvPr/>
        </p:nvGrpSpPr>
        <p:grpSpPr>
          <a:xfrm>
            <a:off x="7111521" y="3493041"/>
            <a:ext cx="1073686" cy="1106848"/>
            <a:chOff x="7111521" y="3493041"/>
            <a:chExt cx="1073686" cy="1106848"/>
          </a:xfrm>
        </p:grpSpPr>
        <p:pic>
          <p:nvPicPr>
            <p:cNvPr id="17" name="Google Shape;869;p78">
              <a:extLst>
                <a:ext uri="{FF2B5EF4-FFF2-40B4-BE49-F238E27FC236}">
                  <a16:creationId xmlns:a16="http://schemas.microsoft.com/office/drawing/2014/main" id="{DB36E3B3-959E-6AA7-D439-F108AAB5F807}"/>
                </a:ext>
              </a:extLst>
            </p:cNvPr>
            <p:cNvPicPr preferRelativeResize="0"/>
            <p:nvPr/>
          </p:nvPicPr>
          <p:blipFill>
            <a:blip r:embed="rId7" cstate="print">
              <a:alphaModFix amt="80000"/>
              <a:extLst>
                <a:ext uri="{28A0092B-C50C-407E-A947-70E740481C1C}">
                  <a14:useLocalDpi xmlns:a14="http://schemas.microsoft.com/office/drawing/2010/main"/>
                </a:ext>
              </a:extLst>
            </a:blip>
            <a:stretch>
              <a:fillRect/>
            </a:stretch>
          </p:blipFill>
          <p:spPr>
            <a:xfrm rot="14816701" flipH="1">
              <a:off x="7194421" y="3637357"/>
              <a:ext cx="539481" cy="250849"/>
            </a:xfrm>
            <a:prstGeom prst="rect">
              <a:avLst/>
            </a:prstGeom>
            <a:noFill/>
            <a:ln>
              <a:noFill/>
            </a:ln>
          </p:spPr>
        </p:pic>
        <p:sp>
          <p:nvSpPr>
            <p:cNvPr id="18" name="Google Shape;376;p53">
              <a:extLst>
                <a:ext uri="{FF2B5EF4-FFF2-40B4-BE49-F238E27FC236}">
                  <a16:creationId xmlns:a16="http://schemas.microsoft.com/office/drawing/2014/main" id="{3BBBFAFF-9577-E994-B774-810AA63F0722}"/>
                </a:ext>
              </a:extLst>
            </p:cNvPr>
            <p:cNvSpPr txBox="1">
              <a:spLocks/>
            </p:cNvSpPr>
            <p:nvPr/>
          </p:nvSpPr>
          <p:spPr>
            <a:xfrm>
              <a:off x="7111521" y="3999479"/>
              <a:ext cx="1073686"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fr-FR" sz="1000" b="0">
                  <a:solidFill>
                    <a:schemeClr val="tx1"/>
                  </a:solidFill>
                </a:rPr>
                <a:t>Pourquoi s’agit-il d’une bonne solution?</a:t>
              </a:r>
              <a:endParaRPr lang="en-CA" sz="1000" b="0">
                <a:solidFill>
                  <a:schemeClr val="tx1"/>
                </a:solidFill>
              </a:endParaRPr>
            </a:p>
          </p:txBody>
        </p:sp>
      </p:grpSp>
    </p:spTree>
    <p:custDataLst>
      <p:tags r:id="rId1"/>
    </p:custDataLst>
    <p:extLst>
      <p:ext uri="{BB962C8B-B14F-4D97-AF65-F5344CB8AC3E}">
        <p14:creationId xmlns:p14="http://schemas.microsoft.com/office/powerpoint/2010/main" val="98554563"/>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p:tgtEl>
                                          <p:spTgt spid="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fr-FR"/>
              <a:t>Une solution à cet enjeu</a:t>
            </a:r>
            <a:endParaRPr/>
          </a:p>
        </p:txBody>
      </p:sp>
      <p:pic>
        <p:nvPicPr>
          <p:cNvPr id="7" name="Google Shape;1362;p101">
            <a:extLst>
              <a:ext uri="{FF2B5EF4-FFF2-40B4-BE49-F238E27FC236}">
                <a16:creationId xmlns:a16="http://schemas.microsoft.com/office/drawing/2014/main" id="{2515AD59-0B9B-8951-1590-8EBC696CCAFC}"/>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1709416" y="2604402"/>
            <a:ext cx="2071131" cy="1995487"/>
          </a:xfrm>
          <a:prstGeom prst="rect">
            <a:avLst/>
          </a:prstGeom>
          <a:noFill/>
          <a:ln>
            <a:no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FC455106-DF49-C963-707D-D0027654F837}"/>
              </a:ext>
            </a:extLst>
          </p:cNvPr>
          <p:cNvSpPr txBox="1"/>
          <p:nvPr/>
        </p:nvSpPr>
        <p:spPr>
          <a:xfrm>
            <a:off x="1874154" y="3017369"/>
            <a:ext cx="1741653" cy="1200329"/>
          </a:xfrm>
          <a:prstGeom prst="rect">
            <a:avLst/>
          </a:prstGeom>
          <a:noFill/>
        </p:spPr>
        <p:txBody>
          <a:bodyPr wrap="square">
            <a:spAutoFit/>
          </a:bodyPr>
          <a:lstStyle/>
          <a:p>
            <a:r>
              <a:rPr lang="en-CA" sz="1200" dirty="0">
                <a:hlinkClick r:id="rId5"/>
              </a:rPr>
              <a:t>https://enjeuimt.ca/wp-content/uploads/2025/01/Projet-pilote-un-travailleur-social-dans-une-bibliotheque-publique.pdf</a:t>
            </a:r>
            <a:r>
              <a:rPr lang="en-CA" sz="1200" dirty="0"/>
              <a:t> </a:t>
            </a:r>
          </a:p>
        </p:txBody>
      </p:sp>
      <p:pic>
        <p:nvPicPr>
          <p:cNvPr id="9" name="Google Shape;412;p55">
            <a:extLst>
              <a:ext uri="{FF2B5EF4-FFF2-40B4-BE49-F238E27FC236}">
                <a16:creationId xmlns:a16="http://schemas.microsoft.com/office/drawing/2014/main" id="{447E3D26-96F1-3D9E-7196-B0FF32F5C24A}"/>
              </a:ext>
            </a:extLst>
          </p:cNvPr>
          <p:cNvPicPr preferRelativeResize="0"/>
          <p:nvPr/>
        </p:nvPicPr>
        <p:blipFill>
          <a:blip r:embed="rId6" cstate="print">
            <a:alphaModFix amt="80000"/>
            <a:extLst>
              <a:ext uri="{28A0092B-C50C-407E-A947-70E740481C1C}">
                <a14:useLocalDpi xmlns:a14="http://schemas.microsoft.com/office/drawing/2010/main"/>
              </a:ext>
            </a:extLst>
          </a:blip>
          <a:stretch>
            <a:fillRect/>
          </a:stretch>
        </p:blipFill>
        <p:spPr>
          <a:xfrm rot="2729087">
            <a:off x="2129337" y="1326376"/>
            <a:ext cx="1579416" cy="716443"/>
          </a:xfrm>
          <a:prstGeom prst="rect">
            <a:avLst/>
          </a:prstGeom>
          <a:noFill/>
          <a:ln>
            <a:noFill/>
          </a:ln>
        </p:spPr>
      </p:pic>
      <p:pic>
        <p:nvPicPr>
          <p:cNvPr id="3" name="Picture 2">
            <a:extLst>
              <a:ext uri="{FF2B5EF4-FFF2-40B4-BE49-F238E27FC236}">
                <a16:creationId xmlns:a16="http://schemas.microsoft.com/office/drawing/2014/main" id="{7F705449-FA4A-5409-1269-5FFDA8930523}"/>
              </a:ext>
            </a:extLst>
          </p:cNvPr>
          <p:cNvPicPr>
            <a:picLocks noChangeAspect="1"/>
          </p:cNvPicPr>
          <p:nvPr/>
        </p:nvPicPr>
        <p:blipFill>
          <a:blip r:embed="rId7"/>
          <a:stretch>
            <a:fillRect/>
          </a:stretch>
        </p:blipFill>
        <p:spPr>
          <a:xfrm>
            <a:off x="4498676" y="1238107"/>
            <a:ext cx="3249230" cy="2732590"/>
          </a:xfrm>
          <a:prstGeom prst="rect">
            <a:avLst/>
          </a:prstGeom>
        </p:spPr>
      </p:pic>
    </p:spTree>
    <p:custDataLst>
      <p:tags r:id="rId1"/>
    </p:custDataLst>
    <p:extLst>
      <p:ext uri="{BB962C8B-B14F-4D97-AF65-F5344CB8AC3E}">
        <p14:creationId xmlns:p14="http://schemas.microsoft.com/office/powerpoint/2010/main" val="2591809543"/>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5F95890-9AB1-A4A1-AD43-307923A68440}"/>
              </a:ext>
            </a:extLst>
          </p:cNvPr>
          <p:cNvSpPr/>
          <p:nvPr/>
        </p:nvSpPr>
        <p:spPr>
          <a:xfrm>
            <a:off x="2527069" y="3597461"/>
            <a:ext cx="3424844" cy="1047017"/>
          </a:xfrm>
          <a:prstGeom prst="roundRect">
            <a:avLst/>
          </a:prstGeom>
          <a:solidFill>
            <a:srgbClr val="F1D3E2"/>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noAutofit/>
          </a:bodyPr>
          <a:lstStyle/>
          <a:p>
            <a:pPr marL="285750" indent="-285750">
              <a:buFont typeface="Arial" panose="020B0604020202020204" pitchFamily="34" charset="0"/>
              <a:buChar char="•"/>
            </a:pPr>
            <a:r>
              <a:rPr lang="fr-FR" sz="1000">
                <a:solidFill>
                  <a:schemeClr val="tx1"/>
                </a:solidFill>
              </a:rPr>
              <a:t>Tout le monde est le bienvenu à la bibliothèque.</a:t>
            </a:r>
          </a:p>
          <a:p>
            <a:pPr marL="285750" indent="-285750">
              <a:buFont typeface="Arial" panose="020B0604020202020204" pitchFamily="34" charset="0"/>
              <a:buChar char="•"/>
            </a:pPr>
            <a:r>
              <a:rPr lang="fr-FR" sz="1000">
                <a:solidFill>
                  <a:schemeClr val="tx1"/>
                </a:solidFill>
              </a:rPr>
              <a:t>Les bibliothécaires n’ont pas une formation en travail social.</a:t>
            </a:r>
          </a:p>
          <a:p>
            <a:pPr marL="285750" indent="-285750">
              <a:buFont typeface="Arial" panose="020B0604020202020204" pitchFamily="34" charset="0"/>
              <a:buChar char="•"/>
            </a:pPr>
            <a:r>
              <a:rPr lang="fr-FR" sz="1000">
                <a:solidFill>
                  <a:schemeClr val="tx1"/>
                </a:solidFill>
              </a:rPr>
              <a:t>Certaines personnes peuvent avoir de la difficulté à trouver des services communautaires et à y accéder.</a:t>
            </a:r>
          </a:p>
        </p:txBody>
      </p:sp>
      <p:sp>
        <p:nvSpPr>
          <p:cNvPr id="14" name="Rectangle: Rounded Corners 13">
            <a:extLst>
              <a:ext uri="{FF2B5EF4-FFF2-40B4-BE49-F238E27FC236}">
                <a16:creationId xmlns:a16="http://schemas.microsoft.com/office/drawing/2014/main" id="{032567F0-0276-499A-E767-F1182CF374ED}"/>
              </a:ext>
            </a:extLst>
          </p:cNvPr>
          <p:cNvSpPr/>
          <p:nvPr/>
        </p:nvSpPr>
        <p:spPr>
          <a:xfrm>
            <a:off x="2527069" y="2424616"/>
            <a:ext cx="3424844" cy="913496"/>
          </a:xfrm>
          <a:prstGeom prst="roundRect">
            <a:avLst/>
          </a:prstGeom>
          <a:solidFill>
            <a:srgbClr val="C6CFEC"/>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lstStyle/>
          <a:p>
            <a:pPr marL="285750" indent="-285750">
              <a:buFont typeface="Arial" panose="020B0604020202020204" pitchFamily="34" charset="0"/>
              <a:buChar char="•"/>
            </a:pPr>
            <a:r>
              <a:rPr lang="fr-FR" sz="1100">
                <a:solidFill>
                  <a:schemeClr val="tx1"/>
                </a:solidFill>
              </a:rPr>
              <a:t>Un travailleur social à la bibliothèque serait la personne idéale pour guider les gens vers les services communautaires (et les emplois).</a:t>
            </a:r>
            <a:endParaRPr lang="en-CA" sz="1100">
              <a:solidFill>
                <a:schemeClr val="tx1"/>
              </a:solidFill>
            </a:endParaRPr>
          </a:p>
        </p:txBody>
      </p:sp>
      <p:sp>
        <p:nvSpPr>
          <p:cNvPr id="13" name="Rectangle: Rounded Corners 12">
            <a:extLst>
              <a:ext uri="{FF2B5EF4-FFF2-40B4-BE49-F238E27FC236}">
                <a16:creationId xmlns:a16="http://schemas.microsoft.com/office/drawing/2014/main" id="{BA105C67-0CE2-D063-12AB-9E6745C5EE42}"/>
              </a:ext>
            </a:extLst>
          </p:cNvPr>
          <p:cNvSpPr/>
          <p:nvPr/>
        </p:nvSpPr>
        <p:spPr>
          <a:xfrm>
            <a:off x="2527069" y="1264663"/>
            <a:ext cx="3424844" cy="802809"/>
          </a:xfrm>
          <a:prstGeom prst="roundRect">
            <a:avLst/>
          </a:prstGeom>
          <a:solidFill>
            <a:srgbClr val="DBD053"/>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lstStyle/>
          <a:p>
            <a:pPr marL="285750" indent="-285750">
              <a:buFont typeface="Arial" panose="020B0604020202020204" pitchFamily="34" charset="0"/>
              <a:buChar char="•"/>
            </a:pPr>
            <a:r>
              <a:rPr lang="fr-FR" sz="1100">
                <a:solidFill>
                  <a:schemeClr val="tx1"/>
                </a:solidFill>
              </a:rPr>
              <a:t>Usagers de la bibliothèque</a:t>
            </a:r>
          </a:p>
          <a:p>
            <a:pPr marL="285750" indent="-285750">
              <a:buFont typeface="Arial" panose="020B0604020202020204" pitchFamily="34" charset="0"/>
              <a:buChar char="•"/>
            </a:pPr>
            <a:r>
              <a:rPr lang="fr-FR" sz="1100">
                <a:solidFill>
                  <a:schemeClr val="tx1"/>
                </a:solidFill>
              </a:rPr>
              <a:t>Bibliothèques publiques et bibliothécaires</a:t>
            </a:r>
          </a:p>
          <a:p>
            <a:pPr marL="285750" indent="-285750">
              <a:buFont typeface="Arial" panose="020B0604020202020204" pitchFamily="34" charset="0"/>
              <a:buChar char="•"/>
            </a:pPr>
            <a:r>
              <a:rPr lang="fr-FR" sz="1100">
                <a:solidFill>
                  <a:schemeClr val="tx1"/>
                </a:solidFill>
              </a:rPr>
              <a:t>Travailleurs sociaux</a:t>
            </a:r>
          </a:p>
        </p:txBody>
      </p:sp>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fr-FR" sz="1800"/>
              <a:t>Solution : Travailleurs sociaux dans la bibliothèque</a:t>
            </a:r>
            <a:endParaRPr sz="1800"/>
          </a:p>
        </p:txBody>
      </p:sp>
      <p:grpSp>
        <p:nvGrpSpPr>
          <p:cNvPr id="9" name="Group 8">
            <a:extLst>
              <a:ext uri="{FF2B5EF4-FFF2-40B4-BE49-F238E27FC236}">
                <a16:creationId xmlns:a16="http://schemas.microsoft.com/office/drawing/2014/main" id="{C97B738F-9AD2-4330-9DB1-E5E1615981F1}"/>
              </a:ext>
            </a:extLst>
          </p:cNvPr>
          <p:cNvGrpSpPr/>
          <p:nvPr/>
        </p:nvGrpSpPr>
        <p:grpSpPr>
          <a:xfrm>
            <a:off x="1563857" y="1027643"/>
            <a:ext cx="1229947" cy="1266485"/>
            <a:chOff x="1563857" y="1027643"/>
            <a:chExt cx="1229947" cy="1266485"/>
          </a:xfrm>
        </p:grpSpPr>
        <p:pic>
          <p:nvPicPr>
            <p:cNvPr id="2" name="Google Shape;1361;p101">
              <a:extLst>
                <a:ext uri="{FF2B5EF4-FFF2-40B4-BE49-F238E27FC236}">
                  <a16:creationId xmlns:a16="http://schemas.microsoft.com/office/drawing/2014/main" id="{443CF864-FA2C-8A6F-DC7E-9FDB963D9FB4}"/>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1563857" y="1027643"/>
              <a:ext cx="1229947" cy="1266485"/>
            </a:xfrm>
            <a:prstGeom prst="rect">
              <a:avLst/>
            </a:prstGeom>
            <a:noFill/>
            <a:ln>
              <a:noFill/>
            </a:ln>
            <a:effectLst>
              <a:outerShdw blurRad="50800" dist="38100" dir="8100000" algn="tr" rotWithShape="0">
                <a:prstClr val="black">
                  <a:alpha val="40000"/>
                </a:prstClr>
              </a:outerShdw>
            </a:effectLst>
          </p:spPr>
        </p:pic>
        <p:sp>
          <p:nvSpPr>
            <p:cNvPr id="5" name="Google Shape;376;p53">
              <a:extLst>
                <a:ext uri="{FF2B5EF4-FFF2-40B4-BE49-F238E27FC236}">
                  <a16:creationId xmlns:a16="http://schemas.microsoft.com/office/drawing/2014/main" id="{0DA42980-56BD-54F9-AE3B-610C6E8AFF4C}"/>
                </a:ext>
              </a:extLst>
            </p:cNvPr>
            <p:cNvSpPr txBox="1">
              <a:spLocks/>
            </p:cNvSpPr>
            <p:nvPr/>
          </p:nvSpPr>
          <p:spPr>
            <a:xfrm>
              <a:off x="1672635" y="1327560"/>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Qui</a:t>
              </a:r>
            </a:p>
          </p:txBody>
        </p:sp>
      </p:grpSp>
      <p:grpSp>
        <p:nvGrpSpPr>
          <p:cNvPr id="10" name="Group 9">
            <a:extLst>
              <a:ext uri="{FF2B5EF4-FFF2-40B4-BE49-F238E27FC236}">
                <a16:creationId xmlns:a16="http://schemas.microsoft.com/office/drawing/2014/main" id="{57A3FA42-3E06-9A21-D073-A55F6F66A7E9}"/>
              </a:ext>
            </a:extLst>
          </p:cNvPr>
          <p:cNvGrpSpPr/>
          <p:nvPr/>
        </p:nvGrpSpPr>
        <p:grpSpPr>
          <a:xfrm>
            <a:off x="1547934" y="2261007"/>
            <a:ext cx="1261791" cy="1266485"/>
            <a:chOff x="1547934" y="2261007"/>
            <a:chExt cx="1261791" cy="1266485"/>
          </a:xfrm>
        </p:grpSpPr>
        <p:pic>
          <p:nvPicPr>
            <p:cNvPr id="7" name="Google Shape;1362;p101">
              <a:extLst>
                <a:ext uri="{FF2B5EF4-FFF2-40B4-BE49-F238E27FC236}">
                  <a16:creationId xmlns:a16="http://schemas.microsoft.com/office/drawing/2014/main" id="{2515AD59-0B9B-8951-1590-8EBC696CCAFC}"/>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547934" y="2261007"/>
              <a:ext cx="1261791" cy="1266485"/>
            </a:xfrm>
            <a:prstGeom prst="rect">
              <a:avLst/>
            </a:prstGeom>
            <a:noFill/>
            <a:ln>
              <a:noFill/>
            </a:ln>
            <a:effectLst>
              <a:outerShdw blurRad="50800" dist="38100" dir="5400000" algn="t" rotWithShape="0">
                <a:prstClr val="black">
                  <a:alpha val="40000"/>
                </a:prstClr>
              </a:outerShdw>
            </a:effectLst>
          </p:spPr>
        </p:pic>
        <p:sp>
          <p:nvSpPr>
            <p:cNvPr id="11" name="Google Shape;376;p53">
              <a:extLst>
                <a:ext uri="{FF2B5EF4-FFF2-40B4-BE49-F238E27FC236}">
                  <a16:creationId xmlns:a16="http://schemas.microsoft.com/office/drawing/2014/main" id="{9434D877-6361-6C0C-F94A-8677A3737D0E}"/>
                </a:ext>
              </a:extLst>
            </p:cNvPr>
            <p:cNvSpPr txBox="1">
              <a:spLocks/>
            </p:cNvSpPr>
            <p:nvPr/>
          </p:nvSpPr>
          <p:spPr>
            <a:xfrm>
              <a:off x="1672634" y="2577586"/>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Comment</a:t>
              </a:r>
            </a:p>
          </p:txBody>
        </p:sp>
      </p:grpSp>
      <p:grpSp>
        <p:nvGrpSpPr>
          <p:cNvPr id="16" name="Group 15">
            <a:extLst>
              <a:ext uri="{FF2B5EF4-FFF2-40B4-BE49-F238E27FC236}">
                <a16:creationId xmlns:a16="http://schemas.microsoft.com/office/drawing/2014/main" id="{252D2778-2A35-97B9-EBEA-AAF9E03C96FB}"/>
              </a:ext>
            </a:extLst>
          </p:cNvPr>
          <p:cNvGrpSpPr/>
          <p:nvPr/>
        </p:nvGrpSpPr>
        <p:grpSpPr>
          <a:xfrm>
            <a:off x="1498421" y="3527492"/>
            <a:ext cx="1360816" cy="1266485"/>
            <a:chOff x="1498421" y="3527492"/>
            <a:chExt cx="1360816" cy="1266485"/>
          </a:xfrm>
        </p:grpSpPr>
        <p:pic>
          <p:nvPicPr>
            <p:cNvPr id="3" name="Google Shape;1363;p101">
              <a:extLst>
                <a:ext uri="{FF2B5EF4-FFF2-40B4-BE49-F238E27FC236}">
                  <a16:creationId xmlns:a16="http://schemas.microsoft.com/office/drawing/2014/main" id="{9000AE78-6E03-4A34-92E2-49528AF1345F}"/>
                </a:ext>
              </a:extLst>
            </p:cNvPr>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498421" y="3527492"/>
              <a:ext cx="1360816" cy="1266485"/>
            </a:xfrm>
            <a:prstGeom prst="rect">
              <a:avLst/>
            </a:prstGeom>
            <a:noFill/>
            <a:ln>
              <a:noFill/>
            </a:ln>
            <a:effectLst>
              <a:outerShdw blurRad="50800" dist="38100" dir="2700000" algn="tl" rotWithShape="0">
                <a:prstClr val="black">
                  <a:alpha val="40000"/>
                </a:prstClr>
              </a:outerShdw>
            </a:effectLst>
          </p:spPr>
        </p:pic>
        <p:sp>
          <p:nvSpPr>
            <p:cNvPr id="12" name="Google Shape;376;p53">
              <a:extLst>
                <a:ext uri="{FF2B5EF4-FFF2-40B4-BE49-F238E27FC236}">
                  <a16:creationId xmlns:a16="http://schemas.microsoft.com/office/drawing/2014/main" id="{3334091D-AF1A-8508-07BA-6BA1B8D36C89}"/>
                </a:ext>
              </a:extLst>
            </p:cNvPr>
            <p:cNvSpPr txBox="1">
              <a:spLocks/>
            </p:cNvSpPr>
            <p:nvPr/>
          </p:nvSpPr>
          <p:spPr>
            <a:xfrm>
              <a:off x="1672634" y="3815652"/>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err="1">
                  <a:solidFill>
                    <a:schemeClr val="tx1"/>
                  </a:solidFill>
                </a:rPr>
                <a:t>Pourquoi</a:t>
              </a:r>
              <a:endParaRPr lang="en-CA" sz="1400" b="0">
                <a:solidFill>
                  <a:schemeClr val="tx1"/>
                </a:solidFill>
              </a:endParaRPr>
            </a:p>
          </p:txBody>
        </p:sp>
      </p:grpSp>
      <p:sp>
        <p:nvSpPr>
          <p:cNvPr id="17" name="TextBox 16">
            <a:extLst>
              <a:ext uri="{FF2B5EF4-FFF2-40B4-BE49-F238E27FC236}">
                <a16:creationId xmlns:a16="http://schemas.microsoft.com/office/drawing/2014/main" id="{E8E99255-90D4-4FC2-5C13-0DF73E346045}"/>
              </a:ext>
            </a:extLst>
          </p:cNvPr>
          <p:cNvSpPr txBox="1"/>
          <p:nvPr/>
        </p:nvSpPr>
        <p:spPr>
          <a:xfrm>
            <a:off x="6151418" y="3193145"/>
            <a:ext cx="223612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39700" indent="0">
              <a:buNone/>
            </a:pPr>
            <a:r>
              <a:rPr lang="fr-FR" sz="1200" b="1">
                <a:latin typeface="Arial" panose="020B0604020202020204" pitchFamily="34" charset="0"/>
                <a:cs typeface="Arial" panose="020B0604020202020204" pitchFamily="34" charset="0"/>
              </a:rPr>
              <a:t>Énoncé de solution : </a:t>
            </a:r>
            <a:r>
              <a:rPr lang="fr-FR" sz="1200">
                <a:latin typeface="Arial" panose="020B0604020202020204" pitchFamily="34" charset="0"/>
                <a:cs typeface="Arial" panose="020B0604020202020204" pitchFamily="34" charset="0"/>
              </a:rPr>
              <a:t>Rapprocher les services sociaux et les ressources en emploi des personnes qui les utilisent ou qui en ont besoin.</a:t>
            </a:r>
            <a:endParaRPr lang="en-CA" sz="1200"/>
          </a:p>
        </p:txBody>
      </p:sp>
      <p:pic>
        <p:nvPicPr>
          <p:cNvPr id="8" name="Picture 7">
            <a:extLst>
              <a:ext uri="{FF2B5EF4-FFF2-40B4-BE49-F238E27FC236}">
                <a16:creationId xmlns:a16="http://schemas.microsoft.com/office/drawing/2014/main" id="{E5B38E8D-530E-D503-F55E-1CEEE686FCDD}"/>
              </a:ext>
            </a:extLst>
          </p:cNvPr>
          <p:cNvPicPr>
            <a:picLocks noChangeAspect="1"/>
          </p:cNvPicPr>
          <p:nvPr/>
        </p:nvPicPr>
        <p:blipFill>
          <a:blip r:embed="rId7"/>
          <a:stretch>
            <a:fillRect/>
          </a:stretch>
        </p:blipFill>
        <p:spPr>
          <a:xfrm>
            <a:off x="6151418" y="1327560"/>
            <a:ext cx="2088692" cy="1756582"/>
          </a:xfrm>
          <a:prstGeom prst="rect">
            <a:avLst/>
          </a:prstGeom>
        </p:spPr>
      </p:pic>
    </p:spTree>
    <p:custDataLst>
      <p:tags r:id="rId1"/>
    </p:custDataLst>
    <p:extLst>
      <p:ext uri="{BB962C8B-B14F-4D97-AF65-F5344CB8AC3E}">
        <p14:creationId xmlns:p14="http://schemas.microsoft.com/office/powerpoint/2010/main" val="545162057"/>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cstate="print">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t>ÉLABORER</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344" name="Google Shape;344;p50"/>
          <p:cNvPicPr preferRelativeResize="0"/>
          <p:nvPr/>
        </p:nvPicPr>
        <p:blipFill rotWithShape="1">
          <a:blip r:embed="rId5" cstate="print">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cstate="print">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3898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A3AF-CE22-8EE4-2D95-4EFC70EE1009}"/>
              </a:ext>
            </a:extLst>
          </p:cNvPr>
          <p:cNvSpPr>
            <a:spLocks noGrp="1"/>
          </p:cNvSpPr>
          <p:nvPr>
            <p:ph type="title"/>
          </p:nvPr>
        </p:nvSpPr>
        <p:spPr>
          <a:xfrm>
            <a:off x="3646149" y="796376"/>
            <a:ext cx="2181586" cy="621038"/>
          </a:xfrm>
        </p:spPr>
        <p:txBody>
          <a:bodyPr/>
          <a:lstStyle/>
          <a:p>
            <a:r>
              <a:rPr kumimoji="0" lang="en-CA" sz="2400" b="1" i="0" u="none" strike="noStrike" kern="0" cap="none" spc="0" normalizeH="0" baseline="0" noProof="0" err="1">
                <a:ln>
                  <a:noFill/>
                </a:ln>
                <a:solidFill>
                  <a:srgbClr val="C00000"/>
                </a:solidFill>
                <a:effectLst/>
                <a:uLnTx/>
                <a:uFillTx/>
                <a:latin typeface="Arial" panose="020B0604020202020204" pitchFamily="34" charset="0"/>
                <a:cs typeface="Arial" panose="020B0604020202020204" pitchFamily="34" charset="0"/>
                <a:sym typeface="Concert One"/>
              </a:rPr>
              <a:t>Choisir</a:t>
            </a:r>
            <a:r>
              <a:rPr kumimoji="0" lang="en-CA"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Concert One"/>
              </a:rPr>
              <a:t> </a:t>
            </a:r>
            <a:r>
              <a:rPr kumimoji="0" lang="en-CA" sz="2400" b="1" i="0" u="none" strike="noStrike" kern="0" cap="none" spc="0" normalizeH="0" baseline="0" noProof="0" err="1">
                <a:ln>
                  <a:noFill/>
                </a:ln>
                <a:solidFill>
                  <a:srgbClr val="C00000"/>
                </a:solidFill>
                <a:effectLst/>
                <a:uLnTx/>
                <a:uFillTx/>
                <a:latin typeface="Arial" panose="020B0604020202020204" pitchFamily="34" charset="0"/>
                <a:cs typeface="Arial" panose="020B0604020202020204" pitchFamily="34" charset="0"/>
                <a:sym typeface="Concert One"/>
              </a:rPr>
              <a:t>une</a:t>
            </a:r>
            <a:r>
              <a:rPr kumimoji="0" lang="en-CA"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Concert One"/>
              </a:rPr>
              <a:t> solution.</a:t>
            </a:r>
            <a:endParaRPr lang="en-CA" sz="6600"/>
          </a:p>
        </p:txBody>
      </p:sp>
      <p:sp>
        <p:nvSpPr>
          <p:cNvPr id="3" name="Text Placeholder 2">
            <a:extLst>
              <a:ext uri="{FF2B5EF4-FFF2-40B4-BE49-F238E27FC236}">
                <a16:creationId xmlns:a16="http://schemas.microsoft.com/office/drawing/2014/main" id="{B8341351-D57F-3081-1A48-8E0D40CE7AA7}"/>
              </a:ext>
            </a:extLst>
          </p:cNvPr>
          <p:cNvSpPr>
            <a:spLocks noGrp="1"/>
          </p:cNvSpPr>
          <p:nvPr>
            <p:ph type="body" idx="1"/>
          </p:nvPr>
        </p:nvSpPr>
        <p:spPr>
          <a:xfrm>
            <a:off x="2928314" y="1921350"/>
            <a:ext cx="3617257" cy="2509334"/>
          </a:xfrm>
        </p:spPr>
        <p:txBody>
          <a:bodyPr/>
          <a:lstStyle/>
          <a:p>
            <a:pPr algn="l">
              <a:spcAft>
                <a:spcPts val="1200"/>
              </a:spcAft>
            </a:pPr>
            <a:r>
              <a:rPr lang="fr-FR" sz="1600"/>
              <a:t>Pensez à une solution à l’enjeu, et non pas à la solution.</a:t>
            </a:r>
          </a:p>
          <a:p>
            <a:pPr algn="l">
              <a:spcAft>
                <a:spcPts val="1200"/>
              </a:spcAft>
            </a:pPr>
            <a:r>
              <a:rPr lang="fr-FR" sz="1600"/>
              <a:t>Il faut que ce soit faisable. Établissez un plan. </a:t>
            </a:r>
          </a:p>
          <a:p>
            <a:pPr algn="l">
              <a:spcAft>
                <a:spcPts val="1200"/>
              </a:spcAft>
            </a:pPr>
            <a:r>
              <a:rPr lang="fr-FR" sz="1600"/>
              <a:t>Il faut que ce soit pertinent pour vous et pour les autres.</a:t>
            </a:r>
          </a:p>
        </p:txBody>
      </p:sp>
    </p:spTree>
    <p:custDataLst>
      <p:tags r:id="rId1"/>
    </p:custDataLst>
    <p:extLst>
      <p:ext uri="{BB962C8B-B14F-4D97-AF65-F5344CB8AC3E}">
        <p14:creationId xmlns:p14="http://schemas.microsoft.com/office/powerpoint/2010/main" val="3938556242"/>
      </p:ext>
    </p:extLst>
  </p:cSld>
  <p:clrMapOvr>
    <a:masterClrMapping/>
  </p:clrMapOvr>
  <p:transition spd="slow" advTm="100428">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fr-FR" sz="1600"/>
              <a:t>Exemple de solution : Magazine des jeunes de votre ville</a:t>
            </a:r>
            <a:endParaRPr sz="1600"/>
          </a:p>
        </p:txBody>
      </p:sp>
      <p:pic>
        <p:nvPicPr>
          <p:cNvPr id="6" name="Picture 5" descr="Boy and girl doing homework">
            <a:extLst>
              <a:ext uri="{FF2B5EF4-FFF2-40B4-BE49-F238E27FC236}">
                <a16:creationId xmlns:a16="http://schemas.microsoft.com/office/drawing/2014/main" id="{C419B4F4-874E-4186-BB58-A1BD5FA7C3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03899" y="1488324"/>
            <a:ext cx="3599930" cy="2399953"/>
          </a:xfrm>
          <a:prstGeom prst="rect">
            <a:avLst/>
          </a:prstGeom>
          <a:ln>
            <a:noFill/>
          </a:ln>
          <a:effectLst>
            <a:outerShdw blurRad="292100" dist="139700" dir="2700000" algn="tl" rotWithShape="0">
              <a:srgbClr val="333333">
                <a:alpha val="65000"/>
              </a:srgbClr>
            </a:outerShdw>
          </a:effectLst>
        </p:spPr>
      </p:pic>
      <p:pic>
        <p:nvPicPr>
          <p:cNvPr id="19" name="Picture 18" descr="Person examining plants in farm">
            <a:extLst>
              <a:ext uri="{FF2B5EF4-FFF2-40B4-BE49-F238E27FC236}">
                <a16:creationId xmlns:a16="http://schemas.microsoft.com/office/drawing/2014/main" id="{F454D3CD-6A4B-5853-4A5C-B7EDF34BF6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65088" y="1144022"/>
            <a:ext cx="1724580" cy="1150292"/>
          </a:xfrm>
          <a:prstGeom prst="rect">
            <a:avLst/>
          </a:prstGeom>
          <a:ln>
            <a:noFill/>
          </a:ln>
          <a:effectLst>
            <a:outerShdw blurRad="292100" dist="139700" dir="2700000" algn="tl" rotWithShape="0">
              <a:srgbClr val="333333">
                <a:alpha val="65000"/>
              </a:srgbClr>
            </a:outerShdw>
          </a:effectLst>
        </p:spPr>
      </p:pic>
      <p:pic>
        <p:nvPicPr>
          <p:cNvPr id="22" name="Picture 21" descr="Volunteers packing water bottles">
            <a:extLst>
              <a:ext uri="{FF2B5EF4-FFF2-40B4-BE49-F238E27FC236}">
                <a16:creationId xmlns:a16="http://schemas.microsoft.com/office/drawing/2014/main" id="{07A639F4-1E99-860D-340A-604BEE5755C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0159" y="2184649"/>
            <a:ext cx="1737988" cy="1159269"/>
          </a:xfrm>
          <a:prstGeom prst="rect">
            <a:avLst/>
          </a:prstGeom>
          <a:ln>
            <a:noFill/>
          </a:ln>
          <a:effectLst>
            <a:outerShdw blurRad="292100" dist="139700" dir="2700000" algn="tl" rotWithShape="0">
              <a:srgbClr val="333333">
                <a:alpha val="65000"/>
              </a:srgbClr>
            </a:outerShdw>
          </a:effectLst>
        </p:spPr>
      </p:pic>
      <p:pic>
        <p:nvPicPr>
          <p:cNvPr id="20" name="Picture 2" descr="Cool Schmool: My life in zines: a zine bibliography">
            <a:extLst>
              <a:ext uri="{FF2B5EF4-FFF2-40B4-BE49-F238E27FC236}">
                <a16:creationId xmlns:a16="http://schemas.microsoft.com/office/drawing/2014/main" id="{AAAEDF46-E35E-6EE5-08AA-278E90586F9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65088" y="3234252"/>
            <a:ext cx="1744065" cy="1308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0475028"/>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6323FE6E-0034-9A89-E71C-100011EABAC1}"/>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362D0D1-70FD-3352-C478-004F1B9C37E6}"/>
              </a:ext>
            </a:extLst>
          </p:cNvPr>
          <p:cNvSpPr/>
          <p:nvPr/>
        </p:nvSpPr>
        <p:spPr>
          <a:xfrm>
            <a:off x="2527069" y="3597461"/>
            <a:ext cx="3424844" cy="1047017"/>
          </a:xfrm>
          <a:prstGeom prst="roundRect">
            <a:avLst/>
          </a:prstGeom>
          <a:solidFill>
            <a:srgbClr val="F1D3E2"/>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normAutofit lnSpcReduction="10000"/>
          </a:bodyPr>
          <a:lstStyle/>
          <a:p>
            <a:pPr marL="285750" indent="-285750">
              <a:buFont typeface="Arial" panose="020B0604020202020204" pitchFamily="34" charset="0"/>
              <a:buChar char="•"/>
            </a:pPr>
            <a:r>
              <a:rPr lang="fr-FR">
                <a:solidFill>
                  <a:schemeClr val="tx1"/>
                </a:solidFill>
              </a:rPr>
              <a:t>L’information sur les emplois d’été pour étudiants doit être adaptée afin que les jeunes sachent où trouver du travail.</a:t>
            </a:r>
            <a:endParaRPr lang="en-CA">
              <a:solidFill>
                <a:schemeClr val="tx1"/>
              </a:solidFill>
            </a:endParaRPr>
          </a:p>
        </p:txBody>
      </p:sp>
      <p:sp>
        <p:nvSpPr>
          <p:cNvPr id="14" name="Rectangle: Rounded Corners 13">
            <a:extLst>
              <a:ext uri="{FF2B5EF4-FFF2-40B4-BE49-F238E27FC236}">
                <a16:creationId xmlns:a16="http://schemas.microsoft.com/office/drawing/2014/main" id="{DFEF9493-AFE0-E6A9-ADBD-C3AAF06C436E}"/>
              </a:ext>
            </a:extLst>
          </p:cNvPr>
          <p:cNvSpPr/>
          <p:nvPr/>
        </p:nvSpPr>
        <p:spPr>
          <a:xfrm>
            <a:off x="2527068" y="2364097"/>
            <a:ext cx="3266903" cy="1013896"/>
          </a:xfrm>
          <a:prstGeom prst="roundRect">
            <a:avLst/>
          </a:prstGeom>
          <a:solidFill>
            <a:srgbClr val="C6CFEC"/>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lstStyle/>
          <a:p>
            <a:pPr marL="285750" indent="-285750">
              <a:buFont typeface="Arial" panose="020B0604020202020204" pitchFamily="34" charset="0"/>
              <a:buChar char="•"/>
            </a:pPr>
            <a:r>
              <a:rPr lang="fr-FR" sz="1300">
                <a:solidFill>
                  <a:schemeClr val="tx1"/>
                </a:solidFill>
              </a:rPr>
              <a:t>Un magazine créé par les jeunes contenant des articles et de la poésie sur leur ville, ainsi que de l’information sur les occasions de bénévolat.</a:t>
            </a:r>
            <a:endParaRPr lang="en-CA" sz="1300">
              <a:solidFill>
                <a:schemeClr val="tx1"/>
              </a:solidFill>
            </a:endParaRPr>
          </a:p>
        </p:txBody>
      </p:sp>
      <p:sp>
        <p:nvSpPr>
          <p:cNvPr id="13" name="Rectangle: Rounded Corners 12">
            <a:extLst>
              <a:ext uri="{FF2B5EF4-FFF2-40B4-BE49-F238E27FC236}">
                <a16:creationId xmlns:a16="http://schemas.microsoft.com/office/drawing/2014/main" id="{CE0EE2DA-6C94-51BA-25AA-BA42E5B4E31E}"/>
              </a:ext>
            </a:extLst>
          </p:cNvPr>
          <p:cNvSpPr/>
          <p:nvPr/>
        </p:nvSpPr>
        <p:spPr>
          <a:xfrm>
            <a:off x="2527067" y="1129867"/>
            <a:ext cx="3295335" cy="1026541"/>
          </a:xfrm>
          <a:prstGeom prst="roundRect">
            <a:avLst/>
          </a:prstGeom>
          <a:solidFill>
            <a:srgbClr val="DBD053"/>
          </a:solidFill>
          <a:ln>
            <a:noFill/>
          </a:ln>
        </p:spPr>
        <p:style>
          <a:lnRef idx="2">
            <a:schemeClr val="accent3">
              <a:shade val="15000"/>
            </a:schemeClr>
          </a:lnRef>
          <a:fillRef idx="1">
            <a:schemeClr val="accent3"/>
          </a:fillRef>
          <a:effectRef idx="0">
            <a:schemeClr val="accent3"/>
          </a:effectRef>
          <a:fontRef idx="minor">
            <a:schemeClr val="lt1"/>
          </a:fontRef>
        </p:style>
        <p:txBody>
          <a:bodyPr lIns="252000" numCol="1" rtlCol="0" anchor="ctr"/>
          <a:lstStyle/>
          <a:p>
            <a:pPr marL="285750" indent="-285750">
              <a:buFont typeface="Arial" panose="020B0604020202020204" pitchFamily="34" charset="0"/>
              <a:buChar char="•"/>
            </a:pPr>
            <a:r>
              <a:rPr lang="fr-FR">
                <a:solidFill>
                  <a:schemeClr val="tx1"/>
                </a:solidFill>
              </a:rPr>
              <a:t>Les jeunes qui veulent travailler dans leur ville durant l’été.</a:t>
            </a:r>
          </a:p>
        </p:txBody>
      </p:sp>
      <p:sp>
        <p:nvSpPr>
          <p:cNvPr id="376" name="Google Shape;376;p53">
            <a:extLst>
              <a:ext uri="{FF2B5EF4-FFF2-40B4-BE49-F238E27FC236}">
                <a16:creationId xmlns:a16="http://schemas.microsoft.com/office/drawing/2014/main" id="{BD76F201-80FD-57EC-C53C-B6D109B3387D}"/>
              </a:ext>
            </a:extLst>
          </p:cNvPr>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fr-FR" sz="1600"/>
              <a:t>Exemple de solution : Magazine des jeunes de votre ville</a:t>
            </a:r>
            <a:endParaRPr sz="1600"/>
          </a:p>
        </p:txBody>
      </p:sp>
      <p:grpSp>
        <p:nvGrpSpPr>
          <p:cNvPr id="6" name="Group 5">
            <a:extLst>
              <a:ext uri="{FF2B5EF4-FFF2-40B4-BE49-F238E27FC236}">
                <a16:creationId xmlns:a16="http://schemas.microsoft.com/office/drawing/2014/main" id="{FDB03A1B-42AD-2EFA-FAA2-0CE22783BF4F}"/>
              </a:ext>
            </a:extLst>
          </p:cNvPr>
          <p:cNvGrpSpPr/>
          <p:nvPr/>
        </p:nvGrpSpPr>
        <p:grpSpPr>
          <a:xfrm>
            <a:off x="1563857" y="1027643"/>
            <a:ext cx="1229947" cy="1266485"/>
            <a:chOff x="1563857" y="1027643"/>
            <a:chExt cx="1229947" cy="1266485"/>
          </a:xfrm>
        </p:grpSpPr>
        <p:pic>
          <p:nvPicPr>
            <p:cNvPr id="2" name="Google Shape;1361;p101">
              <a:extLst>
                <a:ext uri="{FF2B5EF4-FFF2-40B4-BE49-F238E27FC236}">
                  <a16:creationId xmlns:a16="http://schemas.microsoft.com/office/drawing/2014/main" id="{9F2647C5-94A4-E5F1-9104-79ACF6ACF6F1}"/>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1563857" y="1027643"/>
              <a:ext cx="1229947" cy="1266485"/>
            </a:xfrm>
            <a:prstGeom prst="rect">
              <a:avLst/>
            </a:prstGeom>
            <a:noFill/>
            <a:ln>
              <a:noFill/>
            </a:ln>
            <a:effectLst>
              <a:outerShdw blurRad="50800" dist="38100" dir="8100000" algn="tr" rotWithShape="0">
                <a:prstClr val="black">
                  <a:alpha val="40000"/>
                </a:prstClr>
              </a:outerShdw>
            </a:effectLst>
          </p:spPr>
        </p:pic>
        <p:sp>
          <p:nvSpPr>
            <p:cNvPr id="5" name="Google Shape;376;p53">
              <a:extLst>
                <a:ext uri="{FF2B5EF4-FFF2-40B4-BE49-F238E27FC236}">
                  <a16:creationId xmlns:a16="http://schemas.microsoft.com/office/drawing/2014/main" id="{9CC84542-36D8-9CC8-6E6B-66BD4233BC1B}"/>
                </a:ext>
              </a:extLst>
            </p:cNvPr>
            <p:cNvSpPr txBox="1">
              <a:spLocks/>
            </p:cNvSpPr>
            <p:nvPr/>
          </p:nvSpPr>
          <p:spPr>
            <a:xfrm>
              <a:off x="1672635" y="1327560"/>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Qui</a:t>
              </a:r>
            </a:p>
          </p:txBody>
        </p:sp>
      </p:grpSp>
      <p:grpSp>
        <p:nvGrpSpPr>
          <p:cNvPr id="8" name="Group 7">
            <a:extLst>
              <a:ext uri="{FF2B5EF4-FFF2-40B4-BE49-F238E27FC236}">
                <a16:creationId xmlns:a16="http://schemas.microsoft.com/office/drawing/2014/main" id="{5C3A8C92-B7F1-5ED5-A4EC-15219A881D2B}"/>
              </a:ext>
            </a:extLst>
          </p:cNvPr>
          <p:cNvGrpSpPr/>
          <p:nvPr/>
        </p:nvGrpSpPr>
        <p:grpSpPr>
          <a:xfrm>
            <a:off x="1547934" y="2261007"/>
            <a:ext cx="1261791" cy="1266485"/>
            <a:chOff x="1547934" y="2261007"/>
            <a:chExt cx="1261791" cy="1266485"/>
          </a:xfrm>
        </p:grpSpPr>
        <p:pic>
          <p:nvPicPr>
            <p:cNvPr id="7" name="Google Shape;1362;p101">
              <a:extLst>
                <a:ext uri="{FF2B5EF4-FFF2-40B4-BE49-F238E27FC236}">
                  <a16:creationId xmlns:a16="http://schemas.microsoft.com/office/drawing/2014/main" id="{29F1D5F5-2A53-D093-B453-0FCC4ADF912A}"/>
                </a:ext>
              </a:extLst>
            </p:cNvPr>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547934" y="2261007"/>
              <a:ext cx="1261791" cy="1266485"/>
            </a:xfrm>
            <a:prstGeom prst="rect">
              <a:avLst/>
            </a:prstGeom>
            <a:noFill/>
            <a:ln>
              <a:noFill/>
            </a:ln>
            <a:effectLst>
              <a:outerShdw blurRad="50800" dist="38100" dir="5400000" algn="t" rotWithShape="0">
                <a:prstClr val="black">
                  <a:alpha val="40000"/>
                </a:prstClr>
              </a:outerShdw>
            </a:effectLst>
          </p:spPr>
        </p:pic>
        <p:sp>
          <p:nvSpPr>
            <p:cNvPr id="11" name="Google Shape;376;p53">
              <a:extLst>
                <a:ext uri="{FF2B5EF4-FFF2-40B4-BE49-F238E27FC236}">
                  <a16:creationId xmlns:a16="http://schemas.microsoft.com/office/drawing/2014/main" id="{81673243-A156-AED7-2DA1-525870853D44}"/>
                </a:ext>
              </a:extLst>
            </p:cNvPr>
            <p:cNvSpPr txBox="1">
              <a:spLocks/>
            </p:cNvSpPr>
            <p:nvPr/>
          </p:nvSpPr>
          <p:spPr>
            <a:xfrm>
              <a:off x="1672634" y="2577586"/>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Comment</a:t>
              </a:r>
            </a:p>
          </p:txBody>
        </p:sp>
      </p:grpSp>
      <p:grpSp>
        <p:nvGrpSpPr>
          <p:cNvPr id="9" name="Group 8">
            <a:extLst>
              <a:ext uri="{FF2B5EF4-FFF2-40B4-BE49-F238E27FC236}">
                <a16:creationId xmlns:a16="http://schemas.microsoft.com/office/drawing/2014/main" id="{1F5B261E-FCAD-602D-3244-34EE1EAFB820}"/>
              </a:ext>
            </a:extLst>
          </p:cNvPr>
          <p:cNvGrpSpPr/>
          <p:nvPr/>
        </p:nvGrpSpPr>
        <p:grpSpPr>
          <a:xfrm>
            <a:off x="1498421" y="3527492"/>
            <a:ext cx="1360816" cy="1266485"/>
            <a:chOff x="1498421" y="3527492"/>
            <a:chExt cx="1360816" cy="1266485"/>
          </a:xfrm>
        </p:grpSpPr>
        <p:pic>
          <p:nvPicPr>
            <p:cNvPr id="3" name="Google Shape;1363;p101">
              <a:extLst>
                <a:ext uri="{FF2B5EF4-FFF2-40B4-BE49-F238E27FC236}">
                  <a16:creationId xmlns:a16="http://schemas.microsoft.com/office/drawing/2014/main" id="{DA54EDAC-A970-E232-973E-FDEF53FC09D6}"/>
                </a:ext>
              </a:extLst>
            </p:cNvPr>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498421" y="3527492"/>
              <a:ext cx="1360816" cy="1266485"/>
            </a:xfrm>
            <a:prstGeom prst="rect">
              <a:avLst/>
            </a:prstGeom>
            <a:noFill/>
            <a:ln>
              <a:noFill/>
            </a:ln>
            <a:effectLst>
              <a:outerShdw blurRad="50800" dist="38100" dir="2700000" algn="tl" rotWithShape="0">
                <a:prstClr val="black">
                  <a:alpha val="40000"/>
                </a:prstClr>
              </a:outerShdw>
            </a:effectLst>
          </p:spPr>
        </p:pic>
        <p:sp>
          <p:nvSpPr>
            <p:cNvPr id="12" name="Google Shape;376;p53">
              <a:extLst>
                <a:ext uri="{FF2B5EF4-FFF2-40B4-BE49-F238E27FC236}">
                  <a16:creationId xmlns:a16="http://schemas.microsoft.com/office/drawing/2014/main" id="{757794DA-4A47-4054-DCE6-8AD43FAF2864}"/>
                </a:ext>
              </a:extLst>
            </p:cNvPr>
            <p:cNvSpPr txBox="1">
              <a:spLocks/>
            </p:cNvSpPr>
            <p:nvPr/>
          </p:nvSpPr>
          <p:spPr>
            <a:xfrm>
              <a:off x="1672634" y="3815652"/>
              <a:ext cx="979135"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err="1">
                  <a:solidFill>
                    <a:schemeClr val="tx1"/>
                  </a:solidFill>
                </a:rPr>
                <a:t>Pourquoi</a:t>
              </a:r>
              <a:endParaRPr lang="en-CA" sz="1400" b="0">
                <a:solidFill>
                  <a:schemeClr val="tx1"/>
                </a:solidFill>
              </a:endParaRPr>
            </a:p>
          </p:txBody>
        </p:sp>
      </p:grpSp>
      <p:pic>
        <p:nvPicPr>
          <p:cNvPr id="1026" name="Picture 2" descr="Cool Schmool: My life in zines: a zine bibliography">
            <a:extLst>
              <a:ext uri="{FF2B5EF4-FFF2-40B4-BE49-F238E27FC236}">
                <a16:creationId xmlns:a16="http://schemas.microsoft.com/office/drawing/2014/main" id="{8CA2BB4A-E63E-98AE-6DC5-0CB3E4348F8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980358" y="1013847"/>
            <a:ext cx="2407184" cy="180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5886722-FB6E-921F-18D9-F3BC6E483505}"/>
              </a:ext>
            </a:extLst>
          </p:cNvPr>
          <p:cNvSpPr txBox="1"/>
          <p:nvPr/>
        </p:nvSpPr>
        <p:spPr>
          <a:xfrm>
            <a:off x="6151418" y="2968734"/>
            <a:ext cx="223612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39700" indent="0">
              <a:buNone/>
            </a:pPr>
            <a:r>
              <a:rPr lang="fr-FR" sz="1200" b="1">
                <a:latin typeface="Arial" panose="020B0604020202020204" pitchFamily="34" charset="0"/>
                <a:cs typeface="Arial" panose="020B0604020202020204" pitchFamily="34" charset="0"/>
              </a:rPr>
              <a:t>Énoncé de solution : </a:t>
            </a:r>
            <a:r>
              <a:rPr lang="fr-FR" sz="1200">
                <a:latin typeface="Arial" panose="020B0604020202020204" pitchFamily="34" charset="0"/>
                <a:cs typeface="Arial" panose="020B0604020202020204" pitchFamily="34" charset="0"/>
              </a:rPr>
              <a:t>Créer un espace local qui plaît aux jeunes et qui véhicule de l’information sur les emplois d’été offerts aux étudiants dans leur ville.</a:t>
            </a:r>
            <a:endParaRPr lang="en-CA" sz="1200"/>
          </a:p>
        </p:txBody>
      </p:sp>
    </p:spTree>
    <p:custDataLst>
      <p:tags r:id="rId1"/>
    </p:custDataLst>
    <p:extLst>
      <p:ext uri="{BB962C8B-B14F-4D97-AF65-F5344CB8AC3E}">
        <p14:creationId xmlns:p14="http://schemas.microsoft.com/office/powerpoint/2010/main" val="3238825925"/>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F3B82A-E6C1-A9F6-81AC-417D13910A95}"/>
              </a:ext>
            </a:extLst>
          </p:cNvPr>
          <p:cNvSpPr txBox="1"/>
          <p:nvPr/>
        </p:nvSpPr>
        <p:spPr>
          <a:xfrm>
            <a:off x="1419398" y="689854"/>
            <a:ext cx="6760325" cy="461665"/>
          </a:xfrm>
          <a:prstGeom prst="rect">
            <a:avLst/>
          </a:prstGeom>
          <a:noFill/>
        </p:spPr>
        <p:txBody>
          <a:bodyPr wrap="square">
            <a:spAutoFit/>
          </a:bodyPr>
          <a:lstStyle/>
          <a:p>
            <a:r>
              <a:rPr lang="fr-FR" sz="2400" b="1">
                <a:solidFill>
                  <a:schemeClr val="accent2"/>
                </a:solidFill>
                <a:latin typeface="Arial" panose="020B0604020202020204" pitchFamily="34" charset="0"/>
                <a:cs typeface="Arial" panose="020B0604020202020204" pitchFamily="34" charset="0"/>
                <a:sym typeface="Concert One"/>
              </a:rPr>
              <a:t>Exemples de solutions à envisager</a:t>
            </a:r>
            <a:endParaRPr lang="en-CA" sz="2400" b="1">
              <a:solidFill>
                <a:schemeClr val="accent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E55356-22F6-BE41-D1C3-C2802323BE3C}"/>
              </a:ext>
            </a:extLst>
          </p:cNvPr>
          <p:cNvSpPr txBox="1"/>
          <p:nvPr/>
        </p:nvSpPr>
        <p:spPr>
          <a:xfrm>
            <a:off x="1419399" y="1186705"/>
            <a:ext cx="6760325" cy="3539430"/>
          </a:xfrm>
          <a:prstGeom prst="rect">
            <a:avLst/>
          </a:prstGeom>
          <a:noFill/>
        </p:spPr>
        <p:txBody>
          <a:bodyPr wrap="square" numCol="2">
            <a:spAutoFit/>
          </a:bodyPr>
          <a:lstStyle/>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Créer une affiche pour expliquer aux gens comment poursuivre une carrière particulière au Nouveau-Brunswick.</a:t>
            </a:r>
          </a:p>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Créer une vidéo ou une campagne sur les médias sociaux qui encourage les employeurs à embaucher des jeunes.</a:t>
            </a:r>
          </a:p>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Préparer un dépliant sur les arts et la culture ou un calendrier d’événements pour votre ville ou votre région.</a:t>
            </a:r>
          </a:p>
          <a:p>
            <a:pPr marL="457200" indent="-457200">
              <a:buFont typeface="Arial" panose="020B0604020202020204" pitchFamily="34" charset="0"/>
              <a:buChar char="•"/>
            </a:pPr>
            <a:endParaRPr lang="fr-FR">
              <a:solidFill>
                <a:schemeClr val="tx1"/>
              </a:solidFill>
              <a:latin typeface="Arial" panose="020B0604020202020204" pitchFamily="34" charset="0"/>
              <a:cs typeface="Arial" panose="020B0604020202020204" pitchFamily="34" charset="0"/>
              <a:sym typeface="Concert One"/>
            </a:endParaRPr>
          </a:p>
          <a:p>
            <a:pPr marL="457200" indent="-457200">
              <a:buFont typeface="Arial" panose="020B0604020202020204" pitchFamily="34" charset="0"/>
              <a:buChar char="•"/>
            </a:pPr>
            <a:endParaRPr lang="fr-FR">
              <a:solidFill>
                <a:schemeClr val="tx1"/>
              </a:solidFill>
              <a:latin typeface="Arial" panose="020B0604020202020204" pitchFamily="34" charset="0"/>
              <a:cs typeface="Arial" panose="020B0604020202020204" pitchFamily="34" charset="0"/>
              <a:sym typeface="Concert One"/>
            </a:endParaRPr>
          </a:p>
          <a:p>
            <a:pPr marL="457200" indent="-457200">
              <a:buFont typeface="Arial" panose="020B0604020202020204" pitchFamily="34" charset="0"/>
              <a:buChar char="•"/>
            </a:pPr>
            <a:endParaRPr lang="fr-FR">
              <a:solidFill>
                <a:schemeClr val="tx1"/>
              </a:solidFill>
              <a:latin typeface="Arial" panose="020B0604020202020204" pitchFamily="34" charset="0"/>
              <a:cs typeface="Arial" panose="020B0604020202020204" pitchFamily="34" charset="0"/>
              <a:sym typeface="Concert One"/>
            </a:endParaRPr>
          </a:p>
          <a:p>
            <a:pPr marL="457200" indent="-457200">
              <a:buFont typeface="Arial" panose="020B0604020202020204" pitchFamily="34" charset="0"/>
              <a:buChar char="•"/>
            </a:pPr>
            <a:endParaRPr lang="fr-FR">
              <a:solidFill>
                <a:schemeClr val="tx1"/>
              </a:solidFill>
              <a:latin typeface="Arial" panose="020B0604020202020204" pitchFamily="34" charset="0"/>
              <a:cs typeface="Arial" panose="020B0604020202020204" pitchFamily="34" charset="0"/>
              <a:sym typeface="Concert One"/>
            </a:endParaRPr>
          </a:p>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Trouver une manière de reconnaître les employeurs qui font un excellent travail à cet égard.</a:t>
            </a:r>
          </a:p>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Créer une publicité ou une campagne de sensibilisation mettant en vedette votre solution.</a:t>
            </a:r>
          </a:p>
          <a:p>
            <a:pPr marL="457200" indent="-457200">
              <a:buFont typeface="Arial" panose="020B0604020202020204" pitchFamily="34" charset="0"/>
              <a:buChar char="•"/>
            </a:pPr>
            <a:r>
              <a:rPr lang="fr-FR">
                <a:solidFill>
                  <a:schemeClr val="tx1"/>
                </a:solidFill>
                <a:latin typeface="Arial" panose="020B0604020202020204" pitchFamily="34" charset="0"/>
                <a:cs typeface="Arial" panose="020B0604020202020204" pitchFamily="34" charset="0"/>
                <a:sym typeface="Concert One"/>
              </a:rPr>
              <a:t>Travailler avec un organisme qui est prêt à mettre sur pied un conseil des jeunes afin de faciliter la prise de décisions.</a:t>
            </a:r>
          </a:p>
        </p:txBody>
      </p:sp>
      <p:sp>
        <p:nvSpPr>
          <p:cNvPr id="7" name="Subtitle 6">
            <a:extLst>
              <a:ext uri="{FF2B5EF4-FFF2-40B4-BE49-F238E27FC236}">
                <a16:creationId xmlns:a16="http://schemas.microsoft.com/office/drawing/2014/main" id="{23F4E97E-D9C9-611F-2D6F-4E405C05CFE0}"/>
              </a:ext>
            </a:extLst>
          </p:cNvPr>
          <p:cNvSpPr txBox="1">
            <a:spLocks/>
          </p:cNvSpPr>
          <p:nvPr/>
        </p:nvSpPr>
        <p:spPr>
          <a:xfrm>
            <a:off x="2220153" y="3961103"/>
            <a:ext cx="6217265" cy="69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600">
                <a:solidFill>
                  <a:schemeClr val="accent2"/>
                </a:solidFill>
              </a:rPr>
              <a:t>Les solutions sont infinies! Pensez aux ateliers précédents ou à l’activité Réfléchir-échanger-partager.</a:t>
            </a:r>
            <a:endParaRPr lang="en-CA" sz="1600">
              <a:solidFill>
                <a:schemeClr val="accent2"/>
              </a:solidFill>
            </a:endParaRPr>
          </a:p>
        </p:txBody>
      </p:sp>
      <p:sp>
        <p:nvSpPr>
          <p:cNvPr id="8" name="Rectangle 7">
            <a:extLst>
              <a:ext uri="{FF2B5EF4-FFF2-40B4-BE49-F238E27FC236}">
                <a16:creationId xmlns:a16="http://schemas.microsoft.com/office/drawing/2014/main" id="{F6D3373E-687C-3120-5E95-93301203E971}"/>
              </a:ext>
            </a:extLst>
          </p:cNvPr>
          <p:cNvSpPr/>
          <p:nvPr/>
        </p:nvSpPr>
        <p:spPr>
          <a:xfrm>
            <a:off x="0" y="3946031"/>
            <a:ext cx="2124075"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fr-FR" sz="2400"/>
              <a:t>Appuyez sur PAUSE et discutez.</a:t>
            </a:r>
            <a:endParaRPr lang="en-CA" sz="2400"/>
          </a:p>
        </p:txBody>
      </p:sp>
      <p:sp>
        <p:nvSpPr>
          <p:cNvPr id="9" name="Rectangle 8">
            <a:extLst>
              <a:ext uri="{FF2B5EF4-FFF2-40B4-BE49-F238E27FC236}">
                <a16:creationId xmlns:a16="http://schemas.microsoft.com/office/drawing/2014/main" id="{F50F3D7A-961E-3519-DAF1-27100116CC82}"/>
              </a:ext>
            </a:extLst>
          </p:cNvPr>
          <p:cNvSpPr/>
          <p:nvPr/>
        </p:nvSpPr>
        <p:spPr>
          <a:xfrm>
            <a:off x="0" y="3956795"/>
            <a:ext cx="2124075"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err="1"/>
              <a:t>Passons</a:t>
            </a:r>
            <a:r>
              <a:rPr lang="en-CA" sz="2400"/>
              <a:t> à la suite!</a:t>
            </a:r>
          </a:p>
        </p:txBody>
      </p:sp>
    </p:spTree>
    <p:custDataLst>
      <p:tags r:id="rId1"/>
    </p:custDataLst>
    <p:extLst>
      <p:ext uri="{BB962C8B-B14F-4D97-AF65-F5344CB8AC3E}">
        <p14:creationId xmlns:p14="http://schemas.microsoft.com/office/powerpoint/2010/main" val="1876323420"/>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4" fill="hold" grpId="1" nodeType="afterEffect">
                                  <p:stCondLst>
                                    <p:cond delay="6000"/>
                                  </p:stCondLst>
                                  <p:childTnLst>
                                    <p:anim calcmode="lin" valueType="num">
                                      <p:cBhvr additive="base">
                                        <p:cTn id="11" dur="1000"/>
                                        <p:tgtEl>
                                          <p:spTgt spid="8"/>
                                        </p:tgtEl>
                                        <p:attrNameLst>
                                          <p:attrName>ppt_x</p:attrName>
                                        </p:attrNameLst>
                                      </p:cBhvr>
                                      <p:tavLst>
                                        <p:tav tm="0">
                                          <p:val>
                                            <p:strVal val="ppt_x"/>
                                          </p:val>
                                        </p:tav>
                                        <p:tav tm="100000">
                                          <p:val>
                                            <p:strVal val="ppt_x"/>
                                          </p:val>
                                        </p:tav>
                                      </p:tavLst>
                                    </p:anim>
                                    <p:anim calcmode="lin" valueType="num">
                                      <p:cBhvr additive="base">
                                        <p:cTn id="12" dur="1000"/>
                                        <p:tgtEl>
                                          <p:spTgt spid="8"/>
                                        </p:tgtEl>
                                        <p:attrNameLst>
                                          <p:attrName>ppt_y</p:attrName>
                                        </p:attrNameLst>
                                      </p:cBhvr>
                                      <p:tavLst>
                                        <p:tav tm="0">
                                          <p:val>
                                            <p:strVal val="ppt_y"/>
                                          </p:val>
                                        </p:tav>
                                        <p:tav tm="100000">
                                          <p:val>
                                            <p:strVal val="1+ppt_h/2"/>
                                          </p:val>
                                        </p:tav>
                                      </p:tavLst>
                                    </p:anim>
                                    <p:set>
                                      <p:cBhvr>
                                        <p:cTn id="13" dur="1" fill="hold">
                                          <p:stCondLst>
                                            <p:cond delay="999"/>
                                          </p:stCondLst>
                                        </p:cTn>
                                        <p:tgtEl>
                                          <p:spTgt spid="8"/>
                                        </p:tgtEl>
                                        <p:attrNameLst>
                                          <p:attrName>style.visibility</p:attrName>
                                        </p:attrNameLst>
                                      </p:cBhvr>
                                      <p:to>
                                        <p:strVal val="hidden"/>
                                      </p:to>
                                    </p:set>
                                  </p:childTnLst>
                                </p:cTn>
                              </p:par>
                            </p:childTnLst>
                          </p:cTn>
                        </p:par>
                        <p:par>
                          <p:cTn id="14" fill="hold">
                            <p:stCondLst>
                              <p:cond delay="7500"/>
                            </p:stCondLst>
                            <p:childTnLst>
                              <p:par>
                                <p:cTn id="15" presetID="2" presetClass="entr" presetSubtype="4" fill="hold" grpId="0" nodeType="after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ppt_x"/>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cstate="print">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t>ÉLABORER</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344" name="Google Shape;344;p50"/>
          <p:cNvPicPr preferRelativeResize="0"/>
          <p:nvPr/>
        </p:nvPicPr>
        <p:blipFill rotWithShape="1">
          <a:blip r:embed="rId5" cstate="print">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cstate="print">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2970707724"/>
      </p:ext>
    </p:extLst>
  </p:cSld>
  <p:clrMapOvr>
    <a:masterClrMapping/>
  </p:clrMapOvr>
  <p:transition spd="slow" advTm="24825">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a:uFill>
                  <a:noFill/>
                </a:uFill>
              </a:rPr>
              <a:t>1. </a:t>
            </a:r>
            <a:r>
              <a:rPr lang="en-US" err="1">
                <a:uFill>
                  <a:noFill/>
                </a:uFill>
              </a:rPr>
              <a:t>S’engager</a:t>
            </a:r>
            <a:endParaRPr/>
          </a:p>
        </p:txBody>
      </p:sp>
      <p:sp>
        <p:nvSpPr>
          <p:cNvPr id="330" name="Google Shape;330;p49"/>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r>
              <a:rPr lang="en-US"/>
              <a:t>Se rappeler </a:t>
            </a:r>
            <a:r>
              <a:rPr lang="en-US" err="1"/>
              <a:t>l’enjeu</a:t>
            </a:r>
            <a:endParaRPr/>
          </a:p>
        </p:txBody>
      </p:sp>
      <p:sp>
        <p:nvSpPr>
          <p:cNvPr id="332" name="Google Shape;332;p49"/>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buClr>
                <a:schemeClr val="dk1"/>
              </a:buClr>
              <a:buSzPts val="1100"/>
            </a:pPr>
            <a:r>
              <a:rPr lang="fr-FR"/>
              <a:t>Réfléchir à l’attrait de vivre et de travail à un endroit particulier</a:t>
            </a:r>
            <a:endParaRPr/>
          </a:p>
        </p:txBody>
      </p:sp>
      <p:sp>
        <p:nvSpPr>
          <p:cNvPr id="333" name="Google Shape;333;p49"/>
          <p:cNvSpPr txBox="1">
            <a:spLocks noGrp="1"/>
          </p:cNvSpPr>
          <p:nvPr>
            <p:ph type="title" idx="4"/>
          </p:nvPr>
        </p:nvSpPr>
        <p:spPr>
          <a:prstGeom prst="rect">
            <a:avLst/>
          </a:prstGeom>
        </p:spPr>
        <p:txBody>
          <a:bodyPr spcFirstLastPara="1" wrap="square" lIns="91425" tIns="91425" rIns="91425" bIns="91425" anchor="b" anchorCtr="0">
            <a:noAutofit/>
          </a:bodyPr>
          <a:lstStyle/>
          <a:p>
            <a:pPr lvl="0"/>
            <a:r>
              <a:rPr lang="en">
                <a:uFill>
                  <a:noFill/>
                </a:uFill>
                <a:hlinkClick r:id="rId4" action="ppaction://hlinksldjump">
                  <a:extLst>
                    <a:ext uri="{A12FA001-AC4F-418D-AE19-62706E023703}">
                      <ahyp:hlinkClr xmlns:ahyp="http://schemas.microsoft.com/office/drawing/2018/hyperlinkcolor" val="tx"/>
                    </a:ext>
                  </a:extLst>
                </a:hlinkClick>
              </a:rPr>
              <a:t>3. </a:t>
            </a:r>
            <a:r>
              <a:rPr lang="en-US" err="1">
                <a:uFill>
                  <a:noFill/>
                </a:uFill>
              </a:rPr>
              <a:t>Expliquer</a:t>
            </a:r>
            <a:endParaRPr/>
          </a:p>
        </p:txBody>
      </p:sp>
      <p:sp>
        <p:nvSpPr>
          <p:cNvPr id="334" name="Google Shape;334;p49"/>
          <p:cNvSpPr txBox="1">
            <a:spLocks noGrp="1"/>
          </p:cNvSpPr>
          <p:nvPr>
            <p:ph type="subTitle" idx="5"/>
          </p:nvPr>
        </p:nvSpPr>
        <p:spPr>
          <a:prstGeom prst="rect">
            <a:avLst/>
          </a:prstGeom>
        </p:spPr>
        <p:txBody>
          <a:bodyPr spcFirstLastPara="1" wrap="square" lIns="91425" tIns="91425" rIns="91425" bIns="91425" anchor="t" anchorCtr="0">
            <a:noAutofit/>
          </a:bodyPr>
          <a:lstStyle/>
          <a:p>
            <a:pPr marL="0" lvl="0" indent="0">
              <a:buClr>
                <a:schemeClr val="dk1"/>
              </a:buClr>
              <a:buSzPts val="1100"/>
            </a:pPr>
            <a:r>
              <a:rPr lang="fr-FR"/>
              <a:t>Comprendre ce qu’est une bonne solution</a:t>
            </a:r>
            <a:endParaRPr/>
          </a:p>
        </p:txBody>
      </p:sp>
      <p:sp>
        <p:nvSpPr>
          <p:cNvPr id="335" name="Google Shape;335;p49"/>
          <p:cNvSpPr txBox="1">
            <a:spLocks noGrp="1"/>
          </p:cNvSpPr>
          <p:nvPr>
            <p:ph type="title" idx="6"/>
          </p:nvPr>
        </p:nvSpPr>
        <p:spPr>
          <a:prstGeom prst="rect">
            <a:avLst/>
          </a:prstGeom>
        </p:spPr>
        <p:txBody>
          <a:bodyPr spcFirstLastPara="1" wrap="square" lIns="91425" tIns="91425" rIns="91425" bIns="91425" anchor="b" anchorCtr="0">
            <a:noAutofit/>
          </a:bodyPr>
          <a:lstStyle/>
          <a:p>
            <a:pPr lvl="0"/>
            <a:r>
              <a:rPr lang="en">
                <a:uFill>
                  <a:noFill/>
                </a:uFill>
                <a:hlinkClick r:id="rId5" action="ppaction://hlinksldjump">
                  <a:extLst>
                    <a:ext uri="{A12FA001-AC4F-418D-AE19-62706E023703}">
                      <ahyp:hlinkClr xmlns:ahyp="http://schemas.microsoft.com/office/drawing/2018/hyperlinkcolor" val="tx"/>
                    </a:ext>
                  </a:extLst>
                </a:hlinkClick>
              </a:rPr>
              <a:t>4. </a:t>
            </a:r>
            <a:r>
              <a:rPr lang="en-US" err="1">
                <a:uFill>
                  <a:noFill/>
                </a:uFill>
              </a:rPr>
              <a:t>Élaborer</a:t>
            </a:r>
            <a:endParaRPr/>
          </a:p>
        </p:txBody>
      </p:sp>
      <p:sp>
        <p:nvSpPr>
          <p:cNvPr id="336" name="Google Shape;336;p49"/>
          <p:cNvSpPr txBox="1">
            <a:spLocks noGrp="1"/>
          </p:cNvSpPr>
          <p:nvPr>
            <p:ph type="subTitle" idx="7"/>
          </p:nvPr>
        </p:nvSpPr>
        <p:spPr>
          <a:prstGeom prst="rect">
            <a:avLst/>
          </a:prstGeom>
        </p:spPr>
        <p:txBody>
          <a:bodyPr spcFirstLastPara="1" wrap="square" lIns="91425" tIns="91425" rIns="91425" bIns="91425" anchor="t" anchorCtr="0">
            <a:noAutofit/>
          </a:bodyPr>
          <a:lstStyle/>
          <a:p>
            <a:pPr marL="0" lvl="0" indent="0">
              <a:buClr>
                <a:schemeClr val="dk1"/>
              </a:buClr>
              <a:buSzPts val="1100"/>
            </a:pPr>
            <a:r>
              <a:rPr lang="fr-FR"/>
              <a:t>Retenir une solution et concevoir un plan pour créer un exemple</a:t>
            </a:r>
            <a:endParaRPr/>
          </a:p>
        </p:txBody>
      </p:sp>
      <p:sp>
        <p:nvSpPr>
          <p:cNvPr id="326" name="Google Shape;326;p49"/>
          <p:cNvSpPr txBox="1">
            <a:spLocks noGrp="1"/>
          </p:cNvSpPr>
          <p:nvPr>
            <p:ph type="title" idx="8"/>
          </p:nvPr>
        </p:nvSpPr>
        <p:spPr>
          <a:xfrm>
            <a:off x="489538" y="73454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Programme</a:t>
            </a:r>
            <a:endParaRPr/>
          </a:p>
        </p:txBody>
      </p:sp>
      <p:pic>
        <p:nvPicPr>
          <p:cNvPr id="337" name="Google Shape;337;p49"/>
          <p:cNvPicPr preferRelativeResize="0"/>
          <p:nvPr/>
        </p:nvPicPr>
        <p:blipFill>
          <a:blip r:embed="rId6" cstate="print">
            <a:alphaModFix amt="80000"/>
            <a:extLst>
              <a:ext uri="{28A0092B-C50C-407E-A947-70E740481C1C}">
                <a14:useLocalDpi xmlns:a14="http://schemas.microsoft.com/office/drawing/2010/main"/>
              </a:ext>
            </a:extLst>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nvPr>
        </p:nvSpPr>
        <p:spPr/>
        <p:txBody>
          <a:bodyPr/>
          <a:lstStyle/>
          <a:p>
            <a:r>
              <a:rPr lang="en-CA"/>
              <a:t>2. Explorer</a:t>
            </a:r>
          </a:p>
        </p:txBody>
      </p:sp>
      <p:sp>
        <p:nvSpPr>
          <p:cNvPr id="4" name="Google Shape;1561;p107">
            <a:extLst>
              <a:ext uri="{FF2B5EF4-FFF2-40B4-BE49-F238E27FC236}">
                <a16:creationId xmlns:a16="http://schemas.microsoft.com/office/drawing/2014/main" id="{4EA754A4-8AB7-176A-7888-24100097B197}"/>
              </a:ext>
            </a:extLst>
          </p:cNvPr>
          <p:cNvSpPr/>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2905">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lvl="0">
              <a:spcAft>
                <a:spcPts val="1200"/>
              </a:spcAft>
            </a:pPr>
            <a:r>
              <a:rPr lang="fr-FR" sz="1800"/>
              <a:t>Définissez votre énoncé de solution.</a:t>
            </a:r>
          </a:p>
          <a:p>
            <a:pPr lvl="0">
              <a:spcAft>
                <a:spcPts val="1200"/>
              </a:spcAft>
            </a:pPr>
            <a:r>
              <a:rPr lang="fr-FR" sz="1800"/>
              <a:t>Établissez le qui, le comment et le pourquoi.</a:t>
            </a:r>
          </a:p>
          <a:p>
            <a:pPr lvl="0">
              <a:spcAft>
                <a:spcPts val="1200"/>
              </a:spcAft>
            </a:pPr>
            <a:r>
              <a:rPr lang="fr-FR" sz="1800"/>
              <a:t>Déterminez votre solution et planifiez-la.</a:t>
            </a:r>
          </a:p>
        </p:txBody>
      </p:sp>
      <p:sp>
        <p:nvSpPr>
          <p:cNvPr id="408" name="Google Shape;408;p55"/>
          <p:cNvSpPr txBox="1">
            <a:spLocks noGrp="1"/>
          </p:cNvSpPr>
          <p:nvPr>
            <p:ph type="title"/>
          </p:nvPr>
        </p:nvSpPr>
        <p:spPr>
          <a:xfrm>
            <a:off x="1002325" y="57310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a:t>C’est le temps de planifier!</a:t>
            </a:r>
            <a:endParaRPr sz="2400"/>
          </a:p>
        </p:txBody>
      </p:sp>
      <p:pic>
        <p:nvPicPr>
          <p:cNvPr id="409" name="Google Shape;409;p55" descr="People working on ideas"/>
          <p:cNvPicPr preferRelativeResize="0"/>
          <p:nvPr/>
        </p:nvPicPr>
        <p:blipFill>
          <a:blip r:embed="rId4" cstate="print">
            <a:extLst>
              <a:ext uri="{28A0092B-C50C-407E-A947-70E740481C1C}">
                <a14:useLocalDpi xmlns:a14="http://schemas.microsoft.com/office/drawing/2010/main"/>
              </a:ext>
            </a:extLst>
          </a:blip>
          <a:srcRect/>
          <a:stretch/>
        </p:blipFill>
        <p:spPr>
          <a:xfrm rot="-426463">
            <a:off x="1005177" y="1363313"/>
            <a:ext cx="2805721" cy="1900511"/>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700000">
            <a:off x="678606" y="14258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700000">
            <a:off x="3511363" y="2883685"/>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cstate="print">
            <a:alphaModFix amt="80000"/>
            <a:extLst>
              <a:ext uri="{28A0092B-C50C-407E-A947-70E740481C1C}">
                <a14:useLocalDpi xmlns:a14="http://schemas.microsoft.com/office/drawing/2010/main"/>
              </a:ext>
            </a:extLst>
          </a:blip>
          <a:stretch>
            <a:fillRect/>
          </a:stretch>
        </p:blipFill>
        <p:spPr>
          <a:xfrm rot="20231847">
            <a:off x="2299460" y="3531397"/>
            <a:ext cx="1579416" cy="716443"/>
          </a:xfrm>
          <a:prstGeom prst="rect">
            <a:avLst/>
          </a:prstGeom>
          <a:noFill/>
          <a:ln>
            <a:noFill/>
          </a:ln>
        </p:spPr>
      </p:pic>
      <p:sp>
        <p:nvSpPr>
          <p:cNvPr id="7" name="Subtitle 6">
            <a:extLst>
              <a:ext uri="{FF2B5EF4-FFF2-40B4-BE49-F238E27FC236}">
                <a16:creationId xmlns:a16="http://schemas.microsoft.com/office/drawing/2014/main" id="{EA3187ED-E9B1-4821-7F8D-7516AC850455}"/>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3999708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lvl="0">
              <a:spcAft>
                <a:spcPts val="1200"/>
              </a:spcAft>
            </a:pPr>
            <a:r>
              <a:rPr lang="fr-FR" sz="1600"/>
              <a:t>Nous voulons que votre solution et votre présentation soient aussi chouettes que vous!</a:t>
            </a:r>
          </a:p>
          <a:p>
            <a:pPr lvl="0">
              <a:spcAft>
                <a:spcPts val="1200"/>
              </a:spcAft>
            </a:pPr>
            <a:r>
              <a:rPr lang="fr-FR" sz="1600"/>
              <a:t>Ce ne sera pas comme Dans l’œil du dragon (promis!).</a:t>
            </a:r>
          </a:p>
        </p:txBody>
      </p:sp>
      <p:sp>
        <p:nvSpPr>
          <p:cNvPr id="408" name="Google Shape;408;p55"/>
          <p:cNvSpPr txBox="1">
            <a:spLocks noGrp="1"/>
          </p:cNvSpPr>
          <p:nvPr>
            <p:ph type="title"/>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err="1"/>
              <a:t>Planifiez</a:t>
            </a:r>
            <a:r>
              <a:rPr lang="en-US" sz="2400"/>
              <a:t> </a:t>
            </a:r>
            <a:r>
              <a:rPr lang="en-US" sz="2400" err="1"/>
              <a:t>votre</a:t>
            </a:r>
            <a:r>
              <a:rPr lang="en-US" sz="2400"/>
              <a:t> </a:t>
            </a:r>
            <a:r>
              <a:rPr lang="en-US" sz="2400" err="1"/>
              <a:t>présentation</a:t>
            </a:r>
            <a:endParaRPr sz="2400"/>
          </a:p>
        </p:txBody>
      </p:sp>
      <p:sp>
        <p:nvSpPr>
          <p:cNvPr id="7" name="Subtitle 6">
            <a:extLst>
              <a:ext uri="{FF2B5EF4-FFF2-40B4-BE49-F238E27FC236}">
                <a16:creationId xmlns:a16="http://schemas.microsoft.com/office/drawing/2014/main" id="{EA3187ED-E9B1-4821-7F8D-7516AC850455}"/>
              </a:ext>
            </a:extLst>
          </p:cNvPr>
          <p:cNvSpPr>
            <a:spLocks noGrp="1"/>
          </p:cNvSpPr>
          <p:nvPr>
            <p:ph type="subTitle" idx="1"/>
          </p:nvPr>
        </p:nvSpPr>
        <p:spPr/>
        <p:txBody>
          <a:bodyPr/>
          <a:lstStyle/>
          <a:p>
            <a:endParaRPr lang="en-CA"/>
          </a:p>
        </p:txBody>
      </p:sp>
      <p:pic>
        <p:nvPicPr>
          <p:cNvPr id="2050" name="Picture 2" descr="10 Dragons' Den Products Worth Buying | Reader's Digest Canada">
            <a:extLst>
              <a:ext uri="{FF2B5EF4-FFF2-40B4-BE49-F238E27FC236}">
                <a16:creationId xmlns:a16="http://schemas.microsoft.com/office/drawing/2014/main" id="{916E9F16-7082-CC7D-9080-5551224CA8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2363" y="1629251"/>
            <a:ext cx="2516871" cy="1884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742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nvSpPr>
        <p:spPr>
          <a:xfrm>
            <a:off x="5398860" y="1999050"/>
            <a:ext cx="2557275"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err="1">
                <a:solidFill>
                  <a:schemeClr val="accent2"/>
                </a:solidFill>
                <a:sym typeface="Concert One"/>
              </a:rPr>
              <a:t>Rendez-vous</a:t>
            </a:r>
            <a:r>
              <a:rPr lang="en-GB" sz="2800" b="1">
                <a:solidFill>
                  <a:schemeClr val="accent2"/>
                </a:solidFill>
                <a:sym typeface="Concert One"/>
              </a:rPr>
              <a:t> à </a:t>
            </a:r>
            <a:r>
              <a:rPr lang="en-GB" sz="2800" b="1" err="1">
                <a:solidFill>
                  <a:schemeClr val="accent2"/>
                </a:solidFill>
                <a:sym typeface="Concert One"/>
              </a:rPr>
              <a:t>l’atelier</a:t>
            </a:r>
            <a:r>
              <a:rPr lang="en-GB" sz="2800" b="1">
                <a:solidFill>
                  <a:schemeClr val="accent2"/>
                </a:solidFill>
                <a:sym typeface="Concert One"/>
              </a:rPr>
              <a:t> 4!</a:t>
            </a:r>
          </a:p>
        </p:txBody>
      </p:sp>
    </p:spTree>
    <p:custDataLst>
      <p:tags r:id="rId1"/>
    </p:custDataLst>
    <p:extLst>
      <p:ext uri="{BB962C8B-B14F-4D97-AF65-F5344CB8AC3E}">
        <p14:creationId xmlns:p14="http://schemas.microsoft.com/office/powerpoint/2010/main" val="1387085341"/>
      </p:ext>
    </p:extLst>
  </p:cSld>
  <p:clrMapOvr>
    <a:masterClrMapping/>
  </p:clrMapOvr>
  <p:transition spd="slow" advTm="17159">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cstate="print">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t>S’ENGAGER</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44" name="Google Shape;344;p50"/>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rot="10800000">
            <a:off x="833700" y="1225600"/>
            <a:ext cx="2036850" cy="810276"/>
          </a:xfrm>
          <a:prstGeom prst="rect">
            <a:avLst/>
          </a:prstGeom>
          <a:noFill/>
          <a:ln>
            <a:noFill/>
          </a:ln>
        </p:spPr>
      </p:pic>
      <p:pic>
        <p:nvPicPr>
          <p:cNvPr id="345" name="Google Shape;345;p50"/>
          <p:cNvPicPr preferRelativeResize="0"/>
          <p:nvPr/>
        </p:nvPicPr>
        <p:blipFill rotWithShape="1">
          <a:blip r:embed="rId6"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cSld>
  <p:clrMapOvr>
    <a:masterClrMapping/>
  </p:clrMapOvr>
  <p:transition spd="slow" advTm="774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en-CA" err="1"/>
              <a:t>Récapitulons</a:t>
            </a:r>
            <a:r>
              <a:rPr lang="en-CA"/>
              <a:t> : </a:t>
            </a:r>
            <a:r>
              <a:rPr lang="en-CA" err="1"/>
              <a:t>L’enjeu</a:t>
            </a:r>
            <a:endParaRPr/>
          </a:p>
        </p:txBody>
      </p:sp>
      <p:pic>
        <p:nvPicPr>
          <p:cNvPr id="3" name="Online Media 2" title="Enjeu de marché du travail">
            <a:hlinkClick r:id="" action="ppaction://media"/>
            <a:extLst>
              <a:ext uri="{FF2B5EF4-FFF2-40B4-BE49-F238E27FC236}">
                <a16:creationId xmlns:a16="http://schemas.microsoft.com/office/drawing/2014/main" id="{1FDAFB16-45DB-A6BB-0EB1-9DA91FF5796F}"/>
              </a:ext>
            </a:extLst>
          </p:cNvPr>
          <p:cNvPicPr>
            <a:picLocks noRot="1" noChangeAspect="1"/>
          </p:cNvPicPr>
          <p:nvPr>
            <a:videoFile r:link="rId2"/>
          </p:nvPr>
        </p:nvPicPr>
        <p:blipFill>
          <a:blip r:embed="rId5"/>
          <a:stretch>
            <a:fillRect/>
          </a:stretch>
        </p:blipFill>
        <p:spPr>
          <a:xfrm>
            <a:off x="1855624" y="1144021"/>
            <a:ext cx="5849992" cy="3304965"/>
          </a:xfrm>
          <a:prstGeom prst="rect">
            <a:avLst/>
          </a:prstGeom>
        </p:spPr>
      </p:pic>
    </p:spTree>
    <p:custDataLst>
      <p:tags r:id="rId1"/>
    </p:custDataLst>
  </p:cSld>
  <p:clrMapOvr>
    <a:masterClrMapping/>
  </p:clrMapOvr>
  <p:transition spd="slow" advClick="0" advTm="12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nvPr>
        </p:nvSpPr>
        <p:spPr>
          <a:xfrm>
            <a:off x="909173" y="1439367"/>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FR" sz="1800"/>
              <a:t>choisissent de faire carrière au Nouveau-Brunswick?</a:t>
            </a:r>
          </a:p>
          <a:p>
            <a:pPr marL="0" lvl="0" indent="0" algn="ctr" rtl="0">
              <a:spcBef>
                <a:spcPts val="0"/>
              </a:spcBef>
              <a:spcAft>
                <a:spcPts val="1600"/>
              </a:spcAft>
              <a:buNone/>
            </a:pPr>
            <a:r>
              <a:rPr lang="fr-FR" sz="1800"/>
              <a:t>Qu’est-ce qui fait que l’on veut travailler et vivre dans une ville ou une région en particulier?</a:t>
            </a:r>
          </a:p>
        </p:txBody>
      </p:sp>
      <p:sp>
        <p:nvSpPr>
          <p:cNvPr id="353" name="Google Shape;353;p51"/>
          <p:cNvSpPr txBox="1">
            <a:spLocks noGrp="1"/>
          </p:cNvSpPr>
          <p:nvPr>
            <p:ph type="title"/>
          </p:nvPr>
        </p:nvSpPr>
        <p:spPr>
          <a:xfrm>
            <a:off x="1022734" y="669883"/>
            <a:ext cx="269429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t>Poser des questions</a:t>
            </a:r>
            <a:endParaRPr sz="2000"/>
          </a:p>
        </p:txBody>
      </p:sp>
      <p:pic>
        <p:nvPicPr>
          <p:cNvPr id="354" name="Google Shape;354;p51"/>
          <p:cNvPicPr preferRelativeResize="0"/>
          <p:nvPr/>
        </p:nvPicPr>
        <p:blipFill>
          <a:blip r:embed="rId4" cstate="print">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24175" y="1103650"/>
            <a:ext cx="1918825" cy="216200"/>
          </a:xfrm>
          <a:prstGeom prst="rect">
            <a:avLst/>
          </a:prstGeom>
          <a:noFill/>
          <a:ln>
            <a:noFill/>
          </a:ln>
        </p:spPr>
      </p:pic>
      <p:pic>
        <p:nvPicPr>
          <p:cNvPr id="355" name="Google Shape;355;p51"/>
          <p:cNvPicPr preferRelativeResize="0"/>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rot="473094">
            <a:off x="6001750" y="2654026"/>
            <a:ext cx="1844901" cy="1699400"/>
          </a:xfrm>
          <a:prstGeom prst="rect">
            <a:avLst/>
          </a:prstGeom>
          <a:noFill/>
          <a:ln>
            <a:noFill/>
          </a:ln>
          <a:effectLst>
            <a:outerShdw blurRad="57150" dist="19050" dir="5400000" algn="bl" rotWithShape="0">
              <a:srgbClr val="000000">
                <a:alpha val="50000"/>
              </a:srgbClr>
            </a:outerShdw>
          </a:effectLst>
        </p:spPr>
      </p:pic>
      <p:sp>
        <p:nvSpPr>
          <p:cNvPr id="356" name="Google Shape;356;p51"/>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51"/>
          <p:cNvPicPr preferRelativeResize="0"/>
          <p:nvPr/>
        </p:nvPicPr>
        <p:blipFill>
          <a:blip r:embed="rId7" cstate="print">
            <a:extLst>
              <a:ext uri="{28A0092B-C50C-407E-A947-70E740481C1C}">
                <a14:useLocalDpi xmlns:a14="http://schemas.microsoft.com/office/drawing/2010/main"/>
              </a:ext>
            </a:extLst>
          </a:blip>
          <a:srcRect/>
          <a:stretch/>
        </p:blipFill>
        <p:spPr>
          <a:xfrm>
            <a:off x="6082809" y="1137189"/>
            <a:ext cx="1554771" cy="1267698"/>
          </a:xfrm>
          <a:prstGeom prst="rect">
            <a:avLst/>
          </a:prstGeom>
          <a:noFill/>
          <a:ln>
            <a:noFill/>
          </a:ln>
          <a:effectLst>
            <a:outerShdw blurRad="57150" dist="19050" dir="5400000" algn="bl" rotWithShape="0">
              <a:srgbClr val="000000">
                <a:alpha val="50000"/>
              </a:srgbClr>
            </a:outerShdw>
          </a:effectLst>
        </p:spPr>
      </p:pic>
      <p:sp>
        <p:nvSpPr>
          <p:cNvPr id="358" name="Google Shape;358;p51"/>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9" name="Google Shape;359;p51"/>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60" name="Google Shape;360;p51"/>
          <p:cNvPicPr preferRelativeResize="0"/>
          <p:nvPr/>
        </p:nvPicPr>
        <p:blipFill>
          <a:blip r:embed="rId8" cstate="print">
            <a:alphaModFix amt="80000"/>
            <a:extLst>
              <a:ext uri="{28A0092B-C50C-407E-A947-70E740481C1C}">
                <a14:useLocalDpi xmlns:a14="http://schemas.microsoft.com/office/drawing/2010/main"/>
              </a:ext>
            </a:extLst>
          </a:blip>
          <a:stretch>
            <a:fillRect/>
          </a:stretch>
        </p:blipFill>
        <p:spPr>
          <a:xfrm rot="6023610" flipH="1">
            <a:off x="4575756" y="2456753"/>
            <a:ext cx="1579416" cy="716443"/>
          </a:xfrm>
          <a:prstGeom prst="rect">
            <a:avLst/>
          </a:prstGeom>
          <a:noFill/>
          <a:ln>
            <a:noFill/>
          </a:ln>
        </p:spPr>
      </p:pic>
      <p:sp>
        <p:nvSpPr>
          <p:cNvPr id="15" name="Rectangle 14">
            <a:extLst>
              <a:ext uri="{FF2B5EF4-FFF2-40B4-BE49-F238E27FC236}">
                <a16:creationId xmlns:a16="http://schemas.microsoft.com/office/drawing/2014/main" id="{C8338583-50AD-789A-A55C-7AE9AA093C27}"/>
              </a:ext>
            </a:extLst>
          </p:cNvPr>
          <p:cNvSpPr/>
          <p:nvPr/>
        </p:nvSpPr>
        <p:spPr>
          <a:xfrm>
            <a:off x="0" y="3946031"/>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err="1"/>
              <a:t>Passons</a:t>
            </a:r>
            <a:r>
              <a:rPr lang="en-CA" sz="2400"/>
              <a:t> à la suite!</a:t>
            </a:r>
          </a:p>
        </p:txBody>
      </p:sp>
    </p:spTree>
    <p:custDataLst>
      <p:tags r:id="rId1"/>
    </p:custDataLst>
  </p:cSld>
  <p:clrMapOvr>
    <a:masterClrMapping/>
  </p:clrMapOvr>
  <p:transition spd="slow" advClick="0" advTm="1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par>
                                <p:cTn id="8" presetID="10" presetClass="entr" presetSubtype="0"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Effect transition="in" filter="fade">
                                      <p:cBhvr>
                                        <p:cTn id="10" dur="1000"/>
                                        <p:tgtEl>
                                          <p:spTgt spid="356"/>
                                        </p:tgtEl>
                                      </p:cBhvr>
                                    </p:animEffect>
                                  </p:childTnLst>
                                </p:cTn>
                              </p:par>
                              <p:par>
                                <p:cTn id="11" presetID="10" presetClass="entr" presetSubtype="0" fill="hold" nodeType="withEffect">
                                  <p:stCondLst>
                                    <p:cond delay="0"/>
                                  </p:stCondLst>
                                  <p:childTnLst>
                                    <p:set>
                                      <p:cBhvr>
                                        <p:cTn id="12" dur="1" fill="hold">
                                          <p:stCondLst>
                                            <p:cond delay="0"/>
                                          </p:stCondLst>
                                        </p:cTn>
                                        <p:tgtEl>
                                          <p:spTgt spid="357"/>
                                        </p:tgtEl>
                                        <p:attrNameLst>
                                          <p:attrName>style.visibility</p:attrName>
                                        </p:attrNameLst>
                                      </p:cBhvr>
                                      <p:to>
                                        <p:strVal val="visible"/>
                                      </p:to>
                                    </p:set>
                                    <p:animEffect transition="in" filter="fade">
                                      <p:cBhvr>
                                        <p:cTn id="13" dur="1000"/>
                                        <p:tgtEl>
                                          <p:spTgt spid="357"/>
                                        </p:tgtEl>
                                      </p:cBhvr>
                                    </p:animEffect>
                                  </p:childTnLst>
                                </p:cTn>
                              </p:par>
                              <p:par>
                                <p:cTn id="14" presetID="10" presetClass="entr" presetSubtype="0" fill="hold" nodeType="with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1000"/>
                                        <p:tgtEl>
                                          <p:spTgt spid="358"/>
                                        </p:tgtEl>
                                      </p:cBhvr>
                                    </p:animEffect>
                                  </p:childTnLst>
                                </p:cTn>
                              </p:par>
                              <p:par>
                                <p:cTn id="17" presetID="10" presetClass="entr" presetSubtype="0" fill="hold" nodeType="withEffect">
                                  <p:stCondLst>
                                    <p:cond delay="0"/>
                                  </p:stCondLst>
                                  <p:childTnLst>
                                    <p:set>
                                      <p:cBhvr>
                                        <p:cTn id="18" dur="1" fill="hold">
                                          <p:stCondLst>
                                            <p:cond delay="0"/>
                                          </p:stCondLst>
                                        </p:cTn>
                                        <p:tgtEl>
                                          <p:spTgt spid="359"/>
                                        </p:tgtEl>
                                        <p:attrNameLst>
                                          <p:attrName>style.visibility</p:attrName>
                                        </p:attrNameLst>
                                      </p:cBhvr>
                                      <p:to>
                                        <p:strVal val="visible"/>
                                      </p:to>
                                    </p:set>
                                    <p:animEffect transition="in" filter="fade">
                                      <p:cBhvr>
                                        <p:cTn id="19" dur="1000"/>
                                        <p:tgtEl>
                                          <p:spTgt spid="359"/>
                                        </p:tgtEl>
                                      </p:cBhvr>
                                    </p:animEffect>
                                  </p:childTnLst>
                                </p:cTn>
                              </p:par>
                            </p:childTnLst>
                          </p:cTn>
                        </p:par>
                        <p:par>
                          <p:cTn id="20" fill="hold">
                            <p:stCondLst>
                              <p:cond delay="1000"/>
                            </p:stCondLst>
                            <p:childTnLst>
                              <p:par>
                                <p:cTn id="21" presetID="2" presetClass="entr" presetSubtype="4" fill="hold" grpId="0" nodeType="after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ppt_x"/>
                                          </p:val>
                                        </p:tav>
                                        <p:tav tm="100000">
                                          <p:val>
                                            <p:strVal val="#ppt_x"/>
                                          </p:val>
                                        </p:tav>
                                      </p:tavLst>
                                    </p:anim>
                                    <p:anim calcmode="lin" valueType="num">
                                      <p:cBhvr additive="base">
                                        <p:cTn id="2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lvl="0">
              <a:spcAft>
                <a:spcPts val="1200"/>
              </a:spcAft>
            </a:pPr>
            <a:r>
              <a:rPr lang="fr-FR" sz="1600"/>
              <a:t>Le fait de travailler localement peut avoir un gros impact (provincial).</a:t>
            </a:r>
          </a:p>
          <a:p>
            <a:pPr lvl="0">
              <a:spcAft>
                <a:spcPts val="1200"/>
              </a:spcAft>
            </a:pPr>
            <a:r>
              <a:rPr lang="fr-FR" sz="1600"/>
              <a:t>C’est une bonne façon d’atteindre un équilibre travail-vie personnelle.</a:t>
            </a:r>
          </a:p>
          <a:p>
            <a:pPr lvl="0">
              <a:spcAft>
                <a:spcPts val="1200"/>
              </a:spcAft>
            </a:pPr>
            <a:r>
              <a:rPr lang="fr-FR" sz="1600"/>
              <a:t>Lorsque nous avons besoin d’information pour prendre une décision, </a:t>
            </a:r>
            <a:r>
              <a:rPr lang="en-CA" sz="1600"/>
              <a:t>Marie-Claude</a:t>
            </a:r>
            <a:r>
              <a:rPr lang="fr-FR" sz="1600"/>
              <a:t> et son équipe au gouvernement sont là pour nous fournir des ressources.</a:t>
            </a:r>
          </a:p>
        </p:txBody>
      </p:sp>
      <p:sp>
        <p:nvSpPr>
          <p:cNvPr id="408" name="Google Shape;408;p55"/>
          <p:cNvSpPr txBox="1">
            <a:spLocks noGrp="1"/>
          </p:cNvSpPr>
          <p:nvPr>
            <p:ph type="title"/>
          </p:nvPr>
        </p:nvSpPr>
        <p:spPr>
          <a:xfrm>
            <a:off x="874876" y="711181"/>
            <a:ext cx="322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a:t>Ce que nous pensons et savons :</a:t>
            </a:r>
            <a:endParaRPr sz="2400"/>
          </a:p>
        </p:txBody>
      </p:sp>
      <p:pic>
        <p:nvPicPr>
          <p:cNvPr id="409" name="Google Shape;409;p55" descr="Puzzles in brain"/>
          <p:cNvPicPr preferRelativeResize="0"/>
          <p:nvPr/>
        </p:nvPicPr>
        <p:blipFill>
          <a:blip r:embed="rId4" cstate="print">
            <a:extLst>
              <a:ext uri="{28A0092B-C50C-407E-A947-70E740481C1C}">
                <a14:useLocalDpi xmlns:a14="http://schemas.microsoft.com/office/drawing/2010/main"/>
              </a:ext>
            </a:extLst>
          </a:blip>
          <a:srcRect/>
          <a:stretch/>
        </p:blipFill>
        <p:spPr>
          <a:xfrm rot="970354">
            <a:off x="1453253" y="2068446"/>
            <a:ext cx="2236030" cy="1530199"/>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700000">
            <a:off x="1411730" y="1726900"/>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700000">
            <a:off x="3065041" y="3689153"/>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cstate="print">
            <a:alphaModFix amt="80000"/>
            <a:extLst>
              <a:ext uri="{28A0092B-C50C-407E-A947-70E740481C1C}">
                <a14:useLocalDpi xmlns:a14="http://schemas.microsoft.com/office/drawing/2010/main"/>
              </a:ext>
            </a:extLst>
          </a:blip>
          <a:stretch>
            <a:fillRect/>
          </a:stretch>
        </p:blipFill>
        <p:spPr>
          <a:xfrm rot="6023610" flipV="1">
            <a:off x="3093865" y="1618426"/>
            <a:ext cx="1579416" cy="716443"/>
          </a:xfrm>
          <a:prstGeom prst="rect">
            <a:avLst/>
          </a:prstGeom>
          <a:noFill/>
          <a:ln>
            <a:noFill/>
          </a:ln>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4348">
        <p15:prstTrans prst="pageCurlDouble"/>
      </p:transition>
    </mc:Choice>
    <mc:Fallback xmlns="">
      <p:transition spd="slow" advTm="1043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cstate="print">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t>EXPLORER</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344" name="Google Shape;344;p50"/>
          <p:cNvPicPr preferRelativeResize="0"/>
          <p:nvPr/>
        </p:nvPicPr>
        <p:blipFill rotWithShape="1">
          <a:blip r:embed="rId5" cstate="print">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cstate="print">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19353">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xfrm>
            <a:off x="5339969" y="537150"/>
            <a:ext cx="3224400" cy="4069200"/>
          </a:xfrm>
          <a:prstGeom prst="rect">
            <a:avLst/>
          </a:prstGeom>
        </p:spPr>
        <p:txBody>
          <a:bodyPr spcFirstLastPara="1" wrap="square" lIns="91425" tIns="91425" rIns="91425" bIns="91425" anchor="ctr" anchorCtr="0">
            <a:noAutofit/>
          </a:bodyPr>
          <a:lstStyle/>
          <a:p>
            <a:pPr marL="139700" lvl="0" indent="0">
              <a:spcAft>
                <a:spcPts val="1200"/>
              </a:spcAft>
              <a:buNone/>
            </a:pPr>
            <a:r>
              <a:rPr lang="fr-FR" sz="1600" b="1"/>
              <a:t>Échanger : </a:t>
            </a:r>
            <a:r>
              <a:rPr lang="fr-FR" sz="1600"/>
              <a:t>Rassemblez-vous en équipe de deux ou en petit groupe pour discuter des idées qui sont ressorties de l’étape « Réfléchir ». </a:t>
            </a:r>
          </a:p>
          <a:p>
            <a:pPr marL="139700" lvl="0" indent="0">
              <a:spcAft>
                <a:spcPts val="1200"/>
              </a:spcAft>
              <a:buNone/>
            </a:pPr>
            <a:r>
              <a:rPr lang="fr-FR" sz="1600" b="1"/>
              <a:t>Partager : </a:t>
            </a:r>
            <a:r>
              <a:rPr lang="fr-FR" sz="1600"/>
              <a:t>Chaque paire ou groupe présentera ses meilleures idées à l’ensemble de la classe. </a:t>
            </a:r>
          </a:p>
        </p:txBody>
      </p:sp>
      <p:sp>
        <p:nvSpPr>
          <p:cNvPr id="408" name="Google Shape;408;p55"/>
          <p:cNvSpPr txBox="1">
            <a:spLocks noGrp="1"/>
          </p:cNvSpPr>
          <p:nvPr>
            <p:ph type="title"/>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err="1"/>
              <a:t>Réfléchir-échanger-partager</a:t>
            </a:r>
            <a:endParaRPr sz="2000"/>
          </a:p>
        </p:txBody>
      </p:sp>
      <p:sp>
        <p:nvSpPr>
          <p:cNvPr id="3" name="Google Shape;407;p55">
            <a:extLst>
              <a:ext uri="{FF2B5EF4-FFF2-40B4-BE49-F238E27FC236}">
                <a16:creationId xmlns:a16="http://schemas.microsoft.com/office/drawing/2014/main" id="{331CFBC2-295D-72DA-71A3-4F5C8912A1DF}"/>
              </a:ext>
            </a:extLst>
          </p:cNvPr>
          <p:cNvSpPr txBox="1">
            <a:spLocks/>
          </p:cNvSpPr>
          <p:nvPr/>
        </p:nvSpPr>
        <p:spPr>
          <a:xfrm>
            <a:off x="579633" y="1312092"/>
            <a:ext cx="3224400" cy="31156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oboto Mono Medium"/>
              <a:buChar char="●"/>
              <a:defRPr sz="1400" b="0" i="0" u="none" strike="noStrike" cap="none">
                <a:solidFill>
                  <a:schemeClr val="dk2"/>
                </a:solidFill>
                <a:latin typeface="Arial" panose="020B0604020202020204" pitchFamily="34" charset="0"/>
                <a:ea typeface="Roboto Mono Medium"/>
                <a:cs typeface="Arial" panose="020B0604020202020204" pitchFamily="34" charset="0"/>
                <a:sym typeface="Roboto Mono Medium"/>
              </a:defRPr>
            </a:lvl1pPr>
            <a:lvl2pPr marL="914400" marR="0" lvl="1" indent="-317500" algn="l" rtl="0">
              <a:lnSpc>
                <a:spcPct val="100000"/>
              </a:lnSpc>
              <a:spcBef>
                <a:spcPts val="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9pPr>
          </a:lstStyle>
          <a:p>
            <a:pPr marL="139700" indent="0">
              <a:spcAft>
                <a:spcPts val="1200"/>
              </a:spcAft>
              <a:buNone/>
            </a:pPr>
            <a:r>
              <a:rPr lang="fr-FR" sz="1600" b="1"/>
              <a:t>Réfléchir : </a:t>
            </a:r>
            <a:r>
              <a:rPr lang="fr-FR" sz="1600"/>
              <a:t>Réfléchissez aux questions ci-dessous et faites une recherche pour y répondre.</a:t>
            </a:r>
            <a:endParaRPr lang="en-GB" sz="1600"/>
          </a:p>
          <a:p>
            <a:pPr lvl="0">
              <a:spcAft>
                <a:spcPts val="1200"/>
              </a:spcAft>
            </a:pPr>
            <a:r>
              <a:rPr lang="fr-FR" sz="1200"/>
              <a:t>Qu’est-ce qui fait en sorte que les gens veulent vivre et travailler dans d’autres provinces?</a:t>
            </a:r>
          </a:p>
          <a:p>
            <a:pPr lvl="0">
              <a:spcAft>
                <a:spcPts val="1200"/>
              </a:spcAft>
            </a:pPr>
            <a:r>
              <a:rPr lang="fr-FR" sz="1200"/>
              <a:t>Qu’est-ce qui pourrait être fait pour que le Nouveau-Brunswick soit le meilleur endroit où vivre et travailler?</a:t>
            </a:r>
          </a:p>
        </p:txBody>
      </p:sp>
      <p:pic>
        <p:nvPicPr>
          <p:cNvPr id="2" name="Google Shape;1361;p101">
            <a:extLst>
              <a:ext uri="{FF2B5EF4-FFF2-40B4-BE49-F238E27FC236}">
                <a16:creationId xmlns:a16="http://schemas.microsoft.com/office/drawing/2014/main" id="{F09F69D6-6AB0-D38F-5852-50F55FE50C96}"/>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rot="20891314">
            <a:off x="3578908" y="2818035"/>
            <a:ext cx="1986188" cy="1850367"/>
          </a:xfrm>
          <a:prstGeom prst="rect">
            <a:avLst/>
          </a:prstGeom>
          <a:noFill/>
          <a:ln>
            <a:noFill/>
          </a:ln>
          <a:effectLst>
            <a:outerShdw blurRad="50800" dist="38100" dir="8100000" algn="tr" rotWithShape="0">
              <a:prstClr val="black">
                <a:alpha val="40000"/>
              </a:prstClr>
            </a:outerShdw>
          </a:effectLst>
        </p:spPr>
      </p:pic>
      <p:sp>
        <p:nvSpPr>
          <p:cNvPr id="4" name="TextBox 3">
            <a:extLst>
              <a:ext uri="{FF2B5EF4-FFF2-40B4-BE49-F238E27FC236}">
                <a16:creationId xmlns:a16="http://schemas.microsoft.com/office/drawing/2014/main" id="{1EF621EE-AEE3-9B5E-60EB-2696C6282212}"/>
              </a:ext>
            </a:extLst>
          </p:cNvPr>
          <p:cNvSpPr txBox="1"/>
          <p:nvPr/>
        </p:nvSpPr>
        <p:spPr>
          <a:xfrm rot="20830321">
            <a:off x="3810982" y="3281553"/>
            <a:ext cx="1505414" cy="923330"/>
          </a:xfrm>
          <a:prstGeom prst="rect">
            <a:avLst/>
          </a:prstGeom>
          <a:noFill/>
        </p:spPr>
        <p:txBody>
          <a:bodyPr wrap="square" rtlCol="0">
            <a:spAutoFit/>
          </a:bodyPr>
          <a:lstStyle/>
          <a:p>
            <a:r>
              <a:rPr lang="fr-FR" sz="900"/>
              <a:t>À l’étape RÉFLÉCHIR, il peut être utile de penser à quelque chose qui vous intéresse, comme un métier ou une question sociale.</a:t>
            </a:r>
            <a:endParaRPr lang="en-CA" sz="900"/>
          </a:p>
        </p:txBody>
      </p:sp>
      <p:sp>
        <p:nvSpPr>
          <p:cNvPr id="10" name="Rectangle 9">
            <a:extLst>
              <a:ext uri="{FF2B5EF4-FFF2-40B4-BE49-F238E27FC236}">
                <a16:creationId xmlns:a16="http://schemas.microsoft.com/office/drawing/2014/main" id="{8DD29340-560A-B8BC-27E6-AD5ED3E0B8E0}"/>
              </a:ext>
            </a:extLst>
          </p:cNvPr>
          <p:cNvSpPr/>
          <p:nvPr/>
        </p:nvSpPr>
        <p:spPr>
          <a:xfrm>
            <a:off x="0" y="4381867"/>
            <a:ext cx="9144000" cy="761633"/>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fr-FR" sz="2400"/>
              <a:t>Appuyez sur PAUSE et discutez.</a:t>
            </a:r>
            <a:endParaRPr lang="en-CA" sz="2400"/>
          </a:p>
        </p:txBody>
      </p:sp>
      <p:sp>
        <p:nvSpPr>
          <p:cNvPr id="11" name="Rectangle 10">
            <a:extLst>
              <a:ext uri="{FF2B5EF4-FFF2-40B4-BE49-F238E27FC236}">
                <a16:creationId xmlns:a16="http://schemas.microsoft.com/office/drawing/2014/main" id="{88E4AB1D-F19F-8926-EDEC-EB16429DBB0E}"/>
              </a:ext>
            </a:extLst>
          </p:cNvPr>
          <p:cNvSpPr/>
          <p:nvPr/>
        </p:nvSpPr>
        <p:spPr>
          <a:xfrm>
            <a:off x="-8311" y="4381866"/>
            <a:ext cx="9144000" cy="761633"/>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err="1"/>
              <a:t>Passons</a:t>
            </a:r>
            <a:r>
              <a:rPr lang="en-CA" sz="2400"/>
              <a:t> à la suite!</a:t>
            </a:r>
          </a:p>
        </p:txBody>
      </p:sp>
    </p:spTree>
    <p:custDataLst>
      <p:tags r:id="rId1"/>
    </p:custDataLst>
    <p:extLst>
      <p:ext uri="{BB962C8B-B14F-4D97-AF65-F5344CB8AC3E}">
        <p14:creationId xmlns:p14="http://schemas.microsoft.com/office/powerpoint/2010/main" val="86112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748">
        <p15:prstTrans prst="pageCurlDouble"/>
      </p:transition>
    </mc:Choice>
    <mc:Fallback xmlns="">
      <p:transition spd="slow" advTm="34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xit" presetSubtype="4" fill="hold" grpId="1" nodeType="afterEffect">
                                  <p:stCondLst>
                                    <p:cond delay="6000"/>
                                  </p:stCondLst>
                                  <p:childTnLst>
                                    <p:anim calcmode="lin" valueType="num">
                                      <p:cBhvr additive="base">
                                        <p:cTn id="19" dur="1000"/>
                                        <p:tgtEl>
                                          <p:spTgt spid="10"/>
                                        </p:tgtEl>
                                        <p:attrNameLst>
                                          <p:attrName>ppt_x</p:attrName>
                                        </p:attrNameLst>
                                      </p:cBhvr>
                                      <p:tavLst>
                                        <p:tav tm="0">
                                          <p:val>
                                            <p:strVal val="ppt_x"/>
                                          </p:val>
                                        </p:tav>
                                        <p:tav tm="100000">
                                          <p:val>
                                            <p:strVal val="ppt_x"/>
                                          </p:val>
                                        </p:tav>
                                      </p:tavLst>
                                    </p:anim>
                                    <p:anim calcmode="lin" valueType="num">
                                      <p:cBhvr additive="base">
                                        <p:cTn id="20" dur="1000"/>
                                        <p:tgtEl>
                                          <p:spTgt spid="10"/>
                                        </p:tgtEl>
                                        <p:attrNameLst>
                                          <p:attrName>ppt_y</p:attrName>
                                        </p:attrNameLst>
                                      </p:cBhvr>
                                      <p:tavLst>
                                        <p:tav tm="0">
                                          <p:val>
                                            <p:strVal val="ppt_y"/>
                                          </p:val>
                                        </p:tav>
                                        <p:tav tm="100000">
                                          <p:val>
                                            <p:strVal val="1+ppt_h/2"/>
                                          </p:val>
                                        </p:tav>
                                      </p:tavLst>
                                    </p:anim>
                                    <p:set>
                                      <p:cBhvr>
                                        <p:cTn id="21" dur="1" fill="hold">
                                          <p:stCondLst>
                                            <p:cond delay="999"/>
                                          </p:stCondLst>
                                        </p:cTn>
                                        <p:tgtEl>
                                          <p:spTgt spid="10"/>
                                        </p:tgtEl>
                                        <p:attrNameLst>
                                          <p:attrName>style.visibility</p:attrName>
                                        </p:attrNameLst>
                                      </p:cBhvr>
                                      <p:to>
                                        <p:strVal val="hidden"/>
                                      </p:to>
                                    </p:set>
                                  </p:childTnLst>
                                </p:cTn>
                              </p:par>
                            </p:childTnLst>
                          </p:cTn>
                        </p:par>
                        <p:par>
                          <p:cTn id="22" fill="hold">
                            <p:stCondLst>
                              <p:cond delay="9500"/>
                            </p:stCondLst>
                            <p:childTnLst>
                              <p:par>
                                <p:cTn id="23" presetID="2" presetClass="entr" presetSubtype="4" fill="hold" grpId="0" nodeType="after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lvl="0">
              <a:spcAft>
                <a:spcPts val="1200"/>
              </a:spcAft>
            </a:pPr>
            <a:r>
              <a:rPr lang="fr-FR" sz="1600"/>
              <a:t>Qu’est-ce qui fait en sorte que les gens veulent vivre et travailler dans d’autres provinces?</a:t>
            </a:r>
          </a:p>
          <a:p>
            <a:pPr lvl="0">
              <a:spcAft>
                <a:spcPts val="1200"/>
              </a:spcAft>
            </a:pPr>
            <a:r>
              <a:rPr lang="fr-FR" sz="1600"/>
              <a:t>Qu’est-ce qui pourrait être fait pour que le Nouveau-Brunswick soit le meilleur endroit où vivre et travailler?</a:t>
            </a:r>
          </a:p>
        </p:txBody>
      </p:sp>
      <p:sp>
        <p:nvSpPr>
          <p:cNvPr id="408" name="Google Shape;408;p55"/>
          <p:cNvSpPr txBox="1">
            <a:spLocks noGrp="1"/>
          </p:cNvSpPr>
          <p:nvPr>
            <p:ph type="title"/>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a:t>Ce que nous avons appris et découvert</a:t>
            </a:r>
            <a:endParaRPr sz="2400"/>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4538">
        <p15:prstTrans prst="pageCurlDouble"/>
      </p:transition>
    </mc:Choice>
    <mc:Fallback xmlns="">
      <p:transition spd="slow" advTm="104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MediaLengthInSeconds xmlns="910e2987-a07c-467f-8649-c54974ce52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F20E3-254F-46E6-A130-E12925816DFA}">
  <ds:schemaRefs>
    <ds:schemaRef ds:uri="910e2987-a07c-467f-8649-c54974ce52d6"/>
    <ds:schemaRef ds:uri="f17a919e-01ca-4fd0-9e94-71d11054cc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602D34-0B47-4A9E-A6B8-F9F8652ED9D4}">
  <ds:schemaRefs>
    <ds:schemaRef ds:uri="910e2987-a07c-467f-8649-c54974ce52d6"/>
    <ds:schemaRef ds:uri="f17a919e-01ca-4fd0-9e94-71d11054cc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1104F0-7221-4603-87EC-E2CCCE4145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4446</Words>
  <Application>Microsoft Office PowerPoint</Application>
  <PresentationFormat>On-screen Show (16:9)</PresentationFormat>
  <Paragraphs>258</Paragraphs>
  <Slides>22</Slides>
  <Notes>22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Coming Soon</vt:lpstr>
      <vt:lpstr>Arial</vt:lpstr>
      <vt:lpstr>Roboto Mono Medium</vt:lpstr>
      <vt:lpstr>Nunito Sans Light</vt:lpstr>
      <vt:lpstr>Concert One</vt:lpstr>
      <vt:lpstr>Söhne</vt:lpstr>
      <vt:lpstr>Times New Roman</vt:lpstr>
      <vt:lpstr>Anonymous Pro</vt:lpstr>
      <vt:lpstr>Notebook Lesson by Slidesgo</vt:lpstr>
      <vt:lpstr>Pourquoi choisir le Nouveau-Brunswick?</vt:lpstr>
      <vt:lpstr>1. S’engager</vt:lpstr>
      <vt:lpstr>S’ENGAGER</vt:lpstr>
      <vt:lpstr>PowerPoint Presentation</vt:lpstr>
      <vt:lpstr>Poser des questions</vt:lpstr>
      <vt:lpstr>Ce que nous pensons et savons :</vt:lpstr>
      <vt:lpstr>EXPLORER</vt:lpstr>
      <vt:lpstr>Réfléchir-échanger-partager</vt:lpstr>
      <vt:lpstr>Ce que nous avons appris et découvert</vt:lpstr>
      <vt:lpstr>EXPLIQUER</vt:lpstr>
      <vt:lpstr>PowerPoint Presentation</vt:lpstr>
      <vt:lpstr>PowerPoint Presentation</vt:lpstr>
      <vt:lpstr>PowerPoint Presentation</vt:lpstr>
      <vt:lpstr>ÉLABORER</vt:lpstr>
      <vt:lpstr>Choisir une solution.</vt:lpstr>
      <vt:lpstr>PowerPoint Presentation</vt:lpstr>
      <vt:lpstr>PowerPoint Presentation</vt:lpstr>
      <vt:lpstr>PowerPoint Presentation</vt:lpstr>
      <vt:lpstr>ÉLABORER</vt:lpstr>
      <vt:lpstr>C’est le temps de planifier!</vt:lpstr>
      <vt:lpstr>Planifiez votre présentation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Chiasson, Ben (PETL/EPFT)</dc:creator>
  <cp:lastModifiedBy>Emily Worthen</cp:lastModifiedBy>
  <cp:revision>1</cp:revision>
  <dcterms:modified xsi:type="dcterms:W3CDTF">2025-02-06T18:59:21Z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0x0101002E1BEC7B3BD91142A9510FDBB430B067</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{"FileActivityType":"9","FileActivityTimeStamp":"2024-02-09T21:49:07.253Z","FileActivityUsersOnPage":[{"DisplayName":"Rebecca McCarthy","Id":"r.mccarthy@ccdf.ca"},{"DisplayName":"Rebecca McCarthy","Id":"r.mccarthy@ccdf.ca"}],"FileActivityNavigationId":null}</vt:lpwstr>
  </property>
  <property fmtid="{D5CDD505-2E9C-101B-9397-08002B2CF9AE}" pid="9" name="TriggerFlowInfo">
    <vt:lpwstr/>
  </property>
  <property fmtid="{D5CDD505-2E9C-101B-9397-08002B2CF9AE}" pid="10" name="xd_ProgID">
    <vt:lpwstr/>
  </property>
  <property fmtid="{D5CDD505-2E9C-101B-9397-08002B2CF9AE}" pid="11" name="TemplateUrl">
    <vt:lpwstr/>
  </property>
  <property fmtid="{D5CDD505-2E9C-101B-9397-08002B2CF9AE}" pid="12" name="xd_Signature">
    <vt:lpwstr/>
  </property>
</Properties>
</file>